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2"/>
  </p:notesMasterIdLst>
  <p:sldIdLst>
    <p:sldId id="257" r:id="rId2"/>
    <p:sldId id="991" r:id="rId3"/>
    <p:sldId id="1011" r:id="rId4"/>
    <p:sldId id="993" r:id="rId5"/>
    <p:sldId id="994" r:id="rId6"/>
    <p:sldId id="996" r:id="rId7"/>
    <p:sldId id="997" r:id="rId8"/>
    <p:sldId id="998" r:id="rId9"/>
    <p:sldId id="999" r:id="rId10"/>
    <p:sldId id="1000" r:id="rId11"/>
    <p:sldId id="1012" r:id="rId12"/>
    <p:sldId id="1002" r:id="rId13"/>
    <p:sldId id="1003" r:id="rId14"/>
    <p:sldId id="1004" r:id="rId15"/>
    <p:sldId id="1005" r:id="rId16"/>
    <p:sldId id="1007" r:id="rId17"/>
    <p:sldId id="1008" r:id="rId18"/>
    <p:sldId id="1009" r:id="rId19"/>
    <p:sldId id="1010" r:id="rId20"/>
    <p:sldId id="821" r:id="rId21"/>
  </p:sldIdLst>
  <p:sldSz cx="12192000" cy="6858000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/>
    <p:restoredTop sz="95859"/>
  </p:normalViewPr>
  <p:slideViewPr>
    <p:cSldViewPr snapToObjects="1">
      <p:cViewPr varScale="1">
        <p:scale>
          <a:sx n="84" d="100"/>
          <a:sy n="84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19.05.20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19.05.20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iff"/><Relationship Id="rId4" Type="http://schemas.openxmlformats.org/officeDocument/2006/relationships/hyperlink" Target="mailto:is3-teaching@wiso.uni-koeln.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7 – Deep Learning – Part 2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5/19/20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AF492A42-2DAA-BC4E-BBAB-3FB461B010EF}"/>
              </a:ext>
            </a:extLst>
          </p:cNvPr>
          <p:cNvSpPr/>
          <p:nvPr/>
        </p:nvSpPr>
        <p:spPr>
          <a:xfrm>
            <a:off x="2408773" y="279321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EF16F760-F163-2345-84A6-EB3B612731D9}"/>
              </a:ext>
            </a:extLst>
          </p:cNvPr>
          <p:cNvSpPr/>
          <p:nvPr/>
        </p:nvSpPr>
        <p:spPr>
          <a:xfrm>
            <a:off x="2408773" y="37111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ng 13">
            <a:extLst>
              <a:ext uri="{FF2B5EF4-FFF2-40B4-BE49-F238E27FC236}">
                <a16:creationId xmlns:a16="http://schemas.microsoft.com/office/drawing/2014/main" id="{020BF091-09C3-D64E-87A0-4875B6798335}"/>
              </a:ext>
            </a:extLst>
          </p:cNvPr>
          <p:cNvSpPr/>
          <p:nvPr/>
        </p:nvSpPr>
        <p:spPr>
          <a:xfrm>
            <a:off x="3972976" y="2060380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ng 14">
            <a:extLst>
              <a:ext uri="{FF2B5EF4-FFF2-40B4-BE49-F238E27FC236}">
                <a16:creationId xmlns:a16="http://schemas.microsoft.com/office/drawing/2014/main" id="{C3BC815C-970B-054B-9538-E1FBC3E4FE57}"/>
              </a:ext>
            </a:extLst>
          </p:cNvPr>
          <p:cNvSpPr/>
          <p:nvPr/>
        </p:nvSpPr>
        <p:spPr>
          <a:xfrm>
            <a:off x="398348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ng 15">
            <a:extLst>
              <a:ext uri="{FF2B5EF4-FFF2-40B4-BE49-F238E27FC236}">
                <a16:creationId xmlns:a16="http://schemas.microsoft.com/office/drawing/2014/main" id="{23DB2306-8835-A741-8377-62F7B351B739}"/>
              </a:ext>
            </a:extLst>
          </p:cNvPr>
          <p:cNvSpPr/>
          <p:nvPr/>
        </p:nvSpPr>
        <p:spPr>
          <a:xfrm>
            <a:off x="3976256" y="432010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ng 16">
            <a:extLst>
              <a:ext uri="{FF2B5EF4-FFF2-40B4-BE49-F238E27FC236}">
                <a16:creationId xmlns:a16="http://schemas.microsoft.com/office/drawing/2014/main" id="{3A8943E3-1AE1-7A4B-ACE0-BB47C4EC0343}"/>
              </a:ext>
            </a:extLst>
          </p:cNvPr>
          <p:cNvSpPr/>
          <p:nvPr/>
        </p:nvSpPr>
        <p:spPr>
          <a:xfrm>
            <a:off x="585199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28E484-9AE9-4C49-BE05-7E38B38DF1E2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2877895" y="2294941"/>
            <a:ext cx="1095081" cy="73283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F484C9-5224-F046-BD22-07AA7A46195A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877895" y="3027775"/>
            <a:ext cx="1105591" cy="39702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05C7CB2-1AEF-2546-BCC6-8713FDFA11B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877895" y="3027775"/>
            <a:ext cx="1098361" cy="152689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D7BAFA-190A-744B-BA93-AA4A98FF8C0B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2877895" y="2460801"/>
            <a:ext cx="1163782" cy="148490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285061-4528-4F4D-9F78-A49690A9AFA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877895" y="3424803"/>
            <a:ext cx="1105591" cy="52090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1C9768-FF58-DE47-8F8A-B3E99E6CB7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877895" y="3945703"/>
            <a:ext cx="1098361" cy="6089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0816216-8A4B-3942-AE7C-00B5AE56EFB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4442098" y="2294941"/>
            <a:ext cx="140989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F5489B9-3288-434D-A0AB-F557ECD942E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452608" y="3424803"/>
            <a:ext cx="1399388" cy="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5E5CE32-1265-7D49-989B-4A424B1931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4445378" y="3424803"/>
            <a:ext cx="140661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EB69896C-1FAE-634E-B5FB-C1DF10AAAFC7}"/>
              </a:ext>
            </a:extLst>
          </p:cNvPr>
          <p:cNvSpPr txBox="1"/>
          <p:nvPr/>
        </p:nvSpPr>
        <p:spPr>
          <a:xfrm>
            <a:off x="6834030" y="548202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46 Nodes, 1 Output Layer, </a:t>
            </a:r>
            <a:b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Activation Function: </a:t>
            </a:r>
            <a:r>
              <a:rPr lang="en-US" sz="16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SoftMAX</a:t>
            </a:r>
            <a:endParaRPr lang="en-US" sz="16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1417906-4E72-6B40-AB8F-D2E56810BB81}"/>
              </a:ext>
            </a:extLst>
          </p:cNvPr>
          <p:cNvSpPr txBox="1"/>
          <p:nvPr/>
        </p:nvSpPr>
        <p:spPr>
          <a:xfrm>
            <a:off x="2399725" y="2862597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B20792-3EDA-6F40-8622-26408E13CF2E}"/>
              </a:ext>
            </a:extLst>
          </p:cNvPr>
          <p:cNvSpPr txBox="1"/>
          <p:nvPr/>
        </p:nvSpPr>
        <p:spPr>
          <a:xfrm>
            <a:off x="2394470" y="380327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120EDF6-1BF6-044A-AD2F-61106CC984FF}"/>
              </a:ext>
            </a:extLst>
          </p:cNvPr>
          <p:cNvSpPr txBox="1"/>
          <p:nvPr/>
        </p:nvSpPr>
        <p:spPr>
          <a:xfrm>
            <a:off x="3950185" y="212753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8D6EC02-44F0-D049-99A5-66C8968982FF}"/>
              </a:ext>
            </a:extLst>
          </p:cNvPr>
          <p:cNvSpPr txBox="1"/>
          <p:nvPr/>
        </p:nvSpPr>
        <p:spPr>
          <a:xfrm>
            <a:off x="3976461" y="327316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AE28B2-ABED-EF4F-9435-3834339B1946}"/>
              </a:ext>
            </a:extLst>
          </p:cNvPr>
          <p:cNvSpPr txBox="1"/>
          <p:nvPr/>
        </p:nvSpPr>
        <p:spPr>
          <a:xfrm>
            <a:off x="3939674" y="440302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9D0C51-7A0A-1C4F-90FF-BBBA5D3E57A6}"/>
              </a:ext>
            </a:extLst>
          </p:cNvPr>
          <p:cNvSpPr txBox="1"/>
          <p:nvPr/>
        </p:nvSpPr>
        <p:spPr>
          <a:xfrm>
            <a:off x="5826280" y="327841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Ring 40">
            <a:extLst>
              <a:ext uri="{FF2B5EF4-FFF2-40B4-BE49-F238E27FC236}">
                <a16:creationId xmlns:a16="http://schemas.microsoft.com/office/drawing/2014/main" id="{2DB9E904-AF78-F446-A6D5-A2DE33BBC716}"/>
              </a:ext>
            </a:extLst>
          </p:cNvPr>
          <p:cNvSpPr/>
          <p:nvPr/>
        </p:nvSpPr>
        <p:spPr>
          <a:xfrm>
            <a:off x="5833684" y="4009959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EB2D0A-8E59-294B-981F-9E50F02793FA}"/>
              </a:ext>
            </a:extLst>
          </p:cNvPr>
          <p:cNvSpPr txBox="1"/>
          <p:nvPr/>
        </p:nvSpPr>
        <p:spPr>
          <a:xfrm>
            <a:off x="5807968" y="4098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Ring 42">
            <a:extLst>
              <a:ext uri="{FF2B5EF4-FFF2-40B4-BE49-F238E27FC236}">
                <a16:creationId xmlns:a16="http://schemas.microsoft.com/office/drawing/2014/main" id="{F0B627E1-0B45-4C40-9ABB-6541C6322A3D}"/>
              </a:ext>
            </a:extLst>
          </p:cNvPr>
          <p:cNvSpPr/>
          <p:nvPr/>
        </p:nvSpPr>
        <p:spPr>
          <a:xfrm>
            <a:off x="5857337" y="233465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1FC5A7C-2B75-2943-B7D8-53473EC0767D}"/>
              </a:ext>
            </a:extLst>
          </p:cNvPr>
          <p:cNvSpPr txBox="1"/>
          <p:nvPr/>
        </p:nvSpPr>
        <p:spPr>
          <a:xfrm>
            <a:off x="5831621" y="242283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0E6341-AE65-FF47-810F-7ADB9184C40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401212" y="2576719"/>
            <a:ext cx="1430409" cy="84808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84F661-4AC7-4848-904E-094D034911E8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512185" y="3427049"/>
            <a:ext cx="1295783" cy="824975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34509E9-10C2-FB40-81BF-C841D3B7441A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485909" y="2281421"/>
            <a:ext cx="1322059" cy="19706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ng 50">
            <a:extLst>
              <a:ext uri="{FF2B5EF4-FFF2-40B4-BE49-F238E27FC236}">
                <a16:creationId xmlns:a16="http://schemas.microsoft.com/office/drawing/2014/main" id="{BE38CC1A-87F9-3D44-AC9D-91A936754FAB}"/>
              </a:ext>
            </a:extLst>
          </p:cNvPr>
          <p:cNvSpPr/>
          <p:nvPr/>
        </p:nvSpPr>
        <p:spPr>
          <a:xfrm>
            <a:off x="7824192" y="1425806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98179C5-726B-0A43-A6BA-77D8510ECD7B}"/>
              </a:ext>
            </a:extLst>
          </p:cNvPr>
          <p:cNvSpPr txBox="1"/>
          <p:nvPr/>
        </p:nvSpPr>
        <p:spPr>
          <a:xfrm>
            <a:off x="7798476" y="151398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Ring 52">
            <a:extLst>
              <a:ext uri="{FF2B5EF4-FFF2-40B4-BE49-F238E27FC236}">
                <a16:creationId xmlns:a16="http://schemas.microsoft.com/office/drawing/2014/main" id="{1058FD79-9251-DA4D-B837-97B2AA420647}"/>
              </a:ext>
            </a:extLst>
          </p:cNvPr>
          <p:cNvSpPr/>
          <p:nvPr/>
        </p:nvSpPr>
        <p:spPr>
          <a:xfrm>
            <a:off x="7818682" y="2279953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6E151B6-1EAE-B044-A21A-4C1CFD1C7BD5}"/>
              </a:ext>
            </a:extLst>
          </p:cNvPr>
          <p:cNvSpPr txBox="1"/>
          <p:nvPr/>
        </p:nvSpPr>
        <p:spPr>
          <a:xfrm>
            <a:off x="7792966" y="2368129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Ring 54">
            <a:extLst>
              <a:ext uri="{FF2B5EF4-FFF2-40B4-BE49-F238E27FC236}">
                <a16:creationId xmlns:a16="http://schemas.microsoft.com/office/drawing/2014/main" id="{29F68A9C-334E-7B49-A6F8-63A48FC5500A}"/>
              </a:ext>
            </a:extLst>
          </p:cNvPr>
          <p:cNvSpPr/>
          <p:nvPr/>
        </p:nvSpPr>
        <p:spPr>
          <a:xfrm>
            <a:off x="7847284" y="3149107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8B36548-B4E0-F446-93A0-BFD6E452104E}"/>
              </a:ext>
            </a:extLst>
          </p:cNvPr>
          <p:cNvSpPr txBox="1"/>
          <p:nvPr/>
        </p:nvSpPr>
        <p:spPr>
          <a:xfrm>
            <a:off x="7821568" y="323728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Ring 56">
            <a:extLst>
              <a:ext uri="{FF2B5EF4-FFF2-40B4-BE49-F238E27FC236}">
                <a16:creationId xmlns:a16="http://schemas.microsoft.com/office/drawing/2014/main" id="{43CFF3B6-CCE4-1A40-868E-7638FC636C13}"/>
              </a:ext>
            </a:extLst>
          </p:cNvPr>
          <p:cNvSpPr/>
          <p:nvPr/>
        </p:nvSpPr>
        <p:spPr>
          <a:xfrm>
            <a:off x="7834122" y="444712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82FF3F9-C14E-644F-87FD-A9A489C3C226}"/>
              </a:ext>
            </a:extLst>
          </p:cNvPr>
          <p:cNvSpPr txBox="1"/>
          <p:nvPr/>
        </p:nvSpPr>
        <p:spPr>
          <a:xfrm>
            <a:off x="7808406" y="453529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442D6FF-9AF3-C34C-9404-E492AB06792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321118" y="1667871"/>
            <a:ext cx="1477358" cy="169027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692C8B0-3105-9F4F-81A9-6E27582409AE}"/>
              </a:ext>
            </a:extLst>
          </p:cNvPr>
          <p:cNvCxnSpPr>
            <a:cxnSpLocks/>
            <a:stCxn id="34" idx="3"/>
            <a:endCxn id="54" idx="1"/>
          </p:cNvCxnSpPr>
          <p:nvPr/>
        </p:nvCxnSpPr>
        <p:spPr>
          <a:xfrm flipV="1">
            <a:off x="6362004" y="2522018"/>
            <a:ext cx="1430962" cy="910289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0A84FB6-3C1D-EB47-85F0-5D7EB9A9E9E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362004" y="3376167"/>
            <a:ext cx="1471848" cy="5614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842BD74-969A-C84B-B8CB-247912B91F5A}"/>
              </a:ext>
            </a:extLst>
          </p:cNvPr>
          <p:cNvCxnSpPr>
            <a:cxnSpLocks/>
            <a:stCxn id="34" idx="3"/>
            <a:endCxn id="58" idx="1"/>
          </p:cNvCxnSpPr>
          <p:nvPr/>
        </p:nvCxnSpPr>
        <p:spPr>
          <a:xfrm>
            <a:off x="6362004" y="3432307"/>
            <a:ext cx="1446402" cy="125688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B3E7F68-82BC-114C-9F39-BD9CF02B769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343692" y="4252024"/>
            <a:ext cx="1464714" cy="4933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4D94E29B-9852-724A-83FA-631932420A25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6343692" y="3391172"/>
            <a:ext cx="1477876" cy="86085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CE69578-E817-9246-B5DF-D2D9C213538D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343692" y="2530320"/>
            <a:ext cx="1477876" cy="172170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097309E-F97A-7E48-B9DB-3F3DC08A3286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343692" y="1669468"/>
            <a:ext cx="1477876" cy="2582556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C4DD7FBD-AE4C-6043-B5E0-5B879E9A2ABD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 flipV="1">
            <a:off x="6367345" y="1667871"/>
            <a:ext cx="1431131" cy="90884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CE7CB7AD-9830-DA42-B662-596AF70E503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390998" y="2522018"/>
            <a:ext cx="1401968" cy="5310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A600EFB-1496-EC4F-8608-78EB2234AA3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6402890" y="2604946"/>
            <a:ext cx="1405516" cy="2084241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ahmen 59">
            <a:extLst>
              <a:ext uri="{FF2B5EF4-FFF2-40B4-BE49-F238E27FC236}">
                <a16:creationId xmlns:a16="http://schemas.microsoft.com/office/drawing/2014/main" id="{1FFFB42C-13A6-C741-A8EF-19765A748729}"/>
              </a:ext>
            </a:extLst>
          </p:cNvPr>
          <p:cNvSpPr/>
          <p:nvPr/>
        </p:nvSpPr>
        <p:spPr>
          <a:xfrm>
            <a:off x="7520939" y="1164898"/>
            <a:ext cx="1021391" cy="4136309"/>
          </a:xfrm>
          <a:prstGeom prst="frame">
            <a:avLst>
              <a:gd name="adj1" fmla="val 2647"/>
            </a:avLst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1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Outline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AFC1B-0D78-C147-9797-A0191E75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564904"/>
            <a:ext cx="3456384" cy="17281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B10D16-CE1B-C842-BD25-2BAB5CDE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60" y="2485767"/>
            <a:ext cx="2752080" cy="20640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4DAD18-E3A7-3449-A178-FFF90BFB206E}"/>
              </a:ext>
            </a:extLst>
          </p:cNvPr>
          <p:cNvSpPr/>
          <p:nvPr/>
        </p:nvSpPr>
        <p:spPr>
          <a:xfrm>
            <a:off x="2135560" y="1727260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3AC385-51A0-BD41-B4DB-108AF16A03EC}"/>
              </a:ext>
            </a:extLst>
          </p:cNvPr>
          <p:cNvSpPr/>
          <p:nvPr/>
        </p:nvSpPr>
        <p:spPr>
          <a:xfrm>
            <a:off x="6933622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EF5FDE-E8C5-6B4D-A774-70C90B1F1BD7}"/>
              </a:ext>
            </a:extLst>
          </p:cNvPr>
          <p:cNvSpPr txBox="1"/>
          <p:nvPr/>
        </p:nvSpPr>
        <p:spPr>
          <a:xfrm>
            <a:off x="2564624" y="175465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Classifying newswires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276B9E-DF91-CF4B-899D-E2D199D0461F}"/>
              </a:ext>
            </a:extLst>
          </p:cNvPr>
          <p:cNvSpPr txBox="1"/>
          <p:nvPr/>
        </p:nvSpPr>
        <p:spPr>
          <a:xfrm>
            <a:off x="7446293" y="1722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4E11C37-2EFF-9F4B-A267-D30F988306D3}"/>
              </a:ext>
            </a:extLst>
          </p:cNvPr>
          <p:cNvSpPr/>
          <p:nvPr/>
        </p:nvSpPr>
        <p:spPr>
          <a:xfrm>
            <a:off x="162002" y="875618"/>
            <a:ext cx="5807968" cy="4320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boston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36006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/linear-regression-on-boston-housing-dataset-f409b7e4a155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AACAF2-9458-C746-B68F-A51C5B78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980" y="1107033"/>
            <a:ext cx="6977322" cy="4632942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548F3E8-0189-E842-AAB4-03A3AF3AC700}"/>
              </a:ext>
            </a:extLst>
          </p:cNvPr>
          <p:cNvGrpSpPr/>
          <p:nvPr/>
        </p:nvGrpSpPr>
        <p:grpSpPr>
          <a:xfrm>
            <a:off x="5395740" y="1068315"/>
            <a:ext cx="6395528" cy="4671660"/>
            <a:chOff x="7270709" y="2038865"/>
            <a:chExt cx="5070943" cy="467166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90CF481E-96C3-604E-AEA0-B44F1719B9C3}"/>
                </a:ext>
              </a:extLst>
            </p:cNvPr>
            <p:cNvGrpSpPr/>
            <p:nvPr/>
          </p:nvGrpSpPr>
          <p:grpSpPr>
            <a:xfrm>
              <a:off x="7270709" y="2038865"/>
              <a:ext cx="3623016" cy="4671660"/>
              <a:chOff x="7270709" y="2038865"/>
              <a:chExt cx="3623016" cy="4671660"/>
            </a:xfrm>
          </p:grpSpPr>
          <p:sp>
            <p:nvSpPr>
              <p:cNvPr id="22" name="Rahmen 21">
                <a:extLst>
                  <a:ext uri="{FF2B5EF4-FFF2-40B4-BE49-F238E27FC236}">
                    <a16:creationId xmlns:a16="http://schemas.microsoft.com/office/drawing/2014/main" id="{1740BD8C-E8B0-2E4F-B4CA-9322230D246E}"/>
                  </a:ext>
                </a:extLst>
              </p:cNvPr>
              <p:cNvSpPr/>
              <p:nvPr/>
            </p:nvSpPr>
            <p:spPr>
              <a:xfrm>
                <a:off x="7270709" y="2038865"/>
                <a:ext cx="2602340" cy="4671660"/>
              </a:xfrm>
              <a:prstGeom prst="frame">
                <a:avLst>
                  <a:gd name="adj1" fmla="val 5147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" name="Gerade Verbindung 22">
                <a:extLst>
                  <a:ext uri="{FF2B5EF4-FFF2-40B4-BE49-F238E27FC236}">
                    <a16:creationId xmlns:a16="http://schemas.microsoft.com/office/drawing/2014/main" id="{545E1D91-E584-5E4B-9900-29861AFB7ACD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V="1">
                <a:off x="9873049" y="2780270"/>
                <a:ext cx="1020676" cy="184666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CC6EC65-5429-664E-A338-31D19F757694}"/>
                </a:ext>
              </a:extLst>
            </p:cNvPr>
            <p:cNvSpPr txBox="1"/>
            <p:nvPr/>
          </p:nvSpPr>
          <p:spPr>
            <a:xfrm>
              <a:off x="10893725" y="2595604"/>
              <a:ext cx="144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Price of House?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050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boston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36006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/linear-regression-on-boston-housing-dataset-f409b7e4a155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AACAF2-9458-C746-B68F-A51C5B78E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46"/>
          <a:stretch/>
        </p:blipFill>
        <p:spPr>
          <a:xfrm>
            <a:off x="531341" y="1139825"/>
            <a:ext cx="5564659" cy="463294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656BFD8-DA76-B246-A85C-D2EB2A460695}"/>
              </a:ext>
            </a:extLst>
          </p:cNvPr>
          <p:cNvSpPr txBox="1"/>
          <p:nvPr/>
        </p:nvSpPr>
        <p:spPr>
          <a:xfrm>
            <a:off x="6560659" y="1139825"/>
            <a:ext cx="4598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Sample contains 404 training and 102 test samples.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13 attributes (independent variables) – i.e., attributes of the houses at different location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The target value are the median values of the houses at a location (in k $)</a:t>
            </a:r>
          </a:p>
        </p:txBody>
      </p:sp>
    </p:spTree>
    <p:extLst>
      <p:ext uri="{BB962C8B-B14F-4D97-AF65-F5344CB8AC3E}">
        <p14:creationId xmlns:p14="http://schemas.microsoft.com/office/powerpoint/2010/main" val="104787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boston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36006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/linear-regression-on-boston-housing-dataset-f409b7e4a155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D27B36-8A31-7540-90D3-C7B218A2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35" y="1578426"/>
            <a:ext cx="10385760" cy="38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boston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36006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/linear-regression-on-boston-housing-dataset-f409b7e4a155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D27B36-8A31-7540-90D3-C7B218A2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35" y="1578426"/>
            <a:ext cx="10385760" cy="386330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8BF535E-E39D-694A-BD0A-C229F46E6BE8}"/>
              </a:ext>
            </a:extLst>
          </p:cNvPr>
          <p:cNvSpPr/>
          <p:nvPr/>
        </p:nvSpPr>
        <p:spPr>
          <a:xfrm>
            <a:off x="0" y="1023158"/>
            <a:ext cx="11928648" cy="44185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AAE8C312-E02F-2A44-A047-E6C7E71D2D9B}"/>
              </a:ext>
            </a:extLst>
          </p:cNvPr>
          <p:cNvSpPr txBox="1">
            <a:spLocks/>
          </p:cNvSpPr>
          <p:nvPr/>
        </p:nvSpPr>
        <p:spPr>
          <a:xfrm>
            <a:off x="695400" y="3147394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rgbClr val="447A93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The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. </a:t>
            </a:r>
          </a:p>
          <a:p>
            <a:pPr algn="ctr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77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AF492A42-2DAA-BC4E-BBAB-3FB461B010EF}"/>
              </a:ext>
            </a:extLst>
          </p:cNvPr>
          <p:cNvSpPr/>
          <p:nvPr/>
        </p:nvSpPr>
        <p:spPr>
          <a:xfrm>
            <a:off x="2408773" y="279321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EF16F760-F163-2345-84A6-EB3B612731D9}"/>
              </a:ext>
            </a:extLst>
          </p:cNvPr>
          <p:cNvSpPr/>
          <p:nvPr/>
        </p:nvSpPr>
        <p:spPr>
          <a:xfrm>
            <a:off x="2408773" y="37111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ng 13">
            <a:extLst>
              <a:ext uri="{FF2B5EF4-FFF2-40B4-BE49-F238E27FC236}">
                <a16:creationId xmlns:a16="http://schemas.microsoft.com/office/drawing/2014/main" id="{020BF091-09C3-D64E-87A0-4875B6798335}"/>
              </a:ext>
            </a:extLst>
          </p:cNvPr>
          <p:cNvSpPr/>
          <p:nvPr/>
        </p:nvSpPr>
        <p:spPr>
          <a:xfrm>
            <a:off x="3972976" y="2060380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ng 14">
            <a:extLst>
              <a:ext uri="{FF2B5EF4-FFF2-40B4-BE49-F238E27FC236}">
                <a16:creationId xmlns:a16="http://schemas.microsoft.com/office/drawing/2014/main" id="{C3BC815C-970B-054B-9538-E1FBC3E4FE57}"/>
              </a:ext>
            </a:extLst>
          </p:cNvPr>
          <p:cNvSpPr/>
          <p:nvPr/>
        </p:nvSpPr>
        <p:spPr>
          <a:xfrm>
            <a:off x="398348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ng 15">
            <a:extLst>
              <a:ext uri="{FF2B5EF4-FFF2-40B4-BE49-F238E27FC236}">
                <a16:creationId xmlns:a16="http://schemas.microsoft.com/office/drawing/2014/main" id="{23DB2306-8835-A741-8377-62F7B351B739}"/>
              </a:ext>
            </a:extLst>
          </p:cNvPr>
          <p:cNvSpPr/>
          <p:nvPr/>
        </p:nvSpPr>
        <p:spPr>
          <a:xfrm>
            <a:off x="3976256" y="432010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ng 16">
            <a:extLst>
              <a:ext uri="{FF2B5EF4-FFF2-40B4-BE49-F238E27FC236}">
                <a16:creationId xmlns:a16="http://schemas.microsoft.com/office/drawing/2014/main" id="{3A8943E3-1AE1-7A4B-ACE0-BB47C4EC0343}"/>
              </a:ext>
            </a:extLst>
          </p:cNvPr>
          <p:cNvSpPr/>
          <p:nvPr/>
        </p:nvSpPr>
        <p:spPr>
          <a:xfrm>
            <a:off x="585199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28E484-9AE9-4C49-BE05-7E38B38DF1E2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2877895" y="2294941"/>
            <a:ext cx="1095081" cy="73283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F484C9-5224-F046-BD22-07AA7A46195A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877895" y="3027775"/>
            <a:ext cx="1105591" cy="39702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05C7CB2-1AEF-2546-BCC6-8713FDFA11B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877895" y="3027775"/>
            <a:ext cx="1098361" cy="152689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D7BAFA-190A-744B-BA93-AA4A98FF8C0B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2877895" y="2460801"/>
            <a:ext cx="1163782" cy="148490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285061-4528-4F4D-9F78-A49690A9AFA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877895" y="3424803"/>
            <a:ext cx="1105591" cy="52090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1C9768-FF58-DE47-8F8A-B3E99E6CB7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877895" y="3945703"/>
            <a:ext cx="1098361" cy="6089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0816216-8A4B-3942-AE7C-00B5AE56EFB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4442098" y="2294941"/>
            <a:ext cx="140989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F5489B9-3288-434D-A0AB-F557ECD942E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452608" y="3424803"/>
            <a:ext cx="1399388" cy="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5E5CE32-1265-7D49-989B-4A424B1931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4445378" y="3424803"/>
            <a:ext cx="140661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ahmen 26">
            <a:extLst>
              <a:ext uri="{FF2B5EF4-FFF2-40B4-BE49-F238E27FC236}">
                <a16:creationId xmlns:a16="http://schemas.microsoft.com/office/drawing/2014/main" id="{852B4A97-3AC9-5841-A5C0-6E1C97DA81FF}"/>
              </a:ext>
            </a:extLst>
          </p:cNvPr>
          <p:cNvSpPr/>
          <p:nvPr/>
        </p:nvSpPr>
        <p:spPr>
          <a:xfrm>
            <a:off x="2206232" y="1840627"/>
            <a:ext cx="1021391" cy="3168352"/>
          </a:xfrm>
          <a:prstGeom prst="frame">
            <a:avLst>
              <a:gd name="adj1" fmla="val 2647"/>
            </a:avLst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69896C-1FAE-634E-B5FB-C1DF10AAAFC7}"/>
              </a:ext>
            </a:extLst>
          </p:cNvPr>
          <p:cNvSpPr txBox="1"/>
          <p:nvPr/>
        </p:nvSpPr>
        <p:spPr>
          <a:xfrm>
            <a:off x="1247521" y="5191430"/>
            <a:ext cx="2550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Input Layer with 13 Input Nodes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1417906-4E72-6B40-AB8F-D2E56810BB81}"/>
              </a:ext>
            </a:extLst>
          </p:cNvPr>
          <p:cNvSpPr txBox="1"/>
          <p:nvPr/>
        </p:nvSpPr>
        <p:spPr>
          <a:xfrm>
            <a:off x="2399725" y="2862597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B20792-3EDA-6F40-8622-26408E13CF2E}"/>
              </a:ext>
            </a:extLst>
          </p:cNvPr>
          <p:cNvSpPr txBox="1"/>
          <p:nvPr/>
        </p:nvSpPr>
        <p:spPr>
          <a:xfrm>
            <a:off x="2394470" y="380327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120EDF6-1BF6-044A-AD2F-61106CC984FF}"/>
              </a:ext>
            </a:extLst>
          </p:cNvPr>
          <p:cNvSpPr txBox="1"/>
          <p:nvPr/>
        </p:nvSpPr>
        <p:spPr>
          <a:xfrm>
            <a:off x="3950185" y="212753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8D6EC02-44F0-D049-99A5-66C8968982FF}"/>
              </a:ext>
            </a:extLst>
          </p:cNvPr>
          <p:cNvSpPr txBox="1"/>
          <p:nvPr/>
        </p:nvSpPr>
        <p:spPr>
          <a:xfrm>
            <a:off x="3976461" y="327316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AE28B2-ABED-EF4F-9435-3834339B1946}"/>
              </a:ext>
            </a:extLst>
          </p:cNvPr>
          <p:cNvSpPr txBox="1"/>
          <p:nvPr/>
        </p:nvSpPr>
        <p:spPr>
          <a:xfrm>
            <a:off x="3939674" y="440302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9D0C51-7A0A-1C4F-90FF-BBBA5D3E57A6}"/>
              </a:ext>
            </a:extLst>
          </p:cNvPr>
          <p:cNvSpPr txBox="1"/>
          <p:nvPr/>
        </p:nvSpPr>
        <p:spPr>
          <a:xfrm>
            <a:off x="5826280" y="327841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Ring 40">
            <a:extLst>
              <a:ext uri="{FF2B5EF4-FFF2-40B4-BE49-F238E27FC236}">
                <a16:creationId xmlns:a16="http://schemas.microsoft.com/office/drawing/2014/main" id="{2DB9E904-AF78-F446-A6D5-A2DE33BBC716}"/>
              </a:ext>
            </a:extLst>
          </p:cNvPr>
          <p:cNvSpPr/>
          <p:nvPr/>
        </p:nvSpPr>
        <p:spPr>
          <a:xfrm>
            <a:off x="5833684" y="4009959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EB2D0A-8E59-294B-981F-9E50F02793FA}"/>
              </a:ext>
            </a:extLst>
          </p:cNvPr>
          <p:cNvSpPr txBox="1"/>
          <p:nvPr/>
        </p:nvSpPr>
        <p:spPr>
          <a:xfrm>
            <a:off x="5807968" y="4098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Ring 42">
            <a:extLst>
              <a:ext uri="{FF2B5EF4-FFF2-40B4-BE49-F238E27FC236}">
                <a16:creationId xmlns:a16="http://schemas.microsoft.com/office/drawing/2014/main" id="{F0B627E1-0B45-4C40-9ABB-6541C6322A3D}"/>
              </a:ext>
            </a:extLst>
          </p:cNvPr>
          <p:cNvSpPr/>
          <p:nvPr/>
        </p:nvSpPr>
        <p:spPr>
          <a:xfrm>
            <a:off x="5857337" y="233465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1FC5A7C-2B75-2943-B7D8-53473EC0767D}"/>
              </a:ext>
            </a:extLst>
          </p:cNvPr>
          <p:cNvSpPr txBox="1"/>
          <p:nvPr/>
        </p:nvSpPr>
        <p:spPr>
          <a:xfrm>
            <a:off x="5831621" y="242283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0E6341-AE65-FF47-810F-7ADB9184C40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401212" y="2576719"/>
            <a:ext cx="1430409" cy="84808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84F661-4AC7-4848-904E-094D034911E8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512185" y="3427049"/>
            <a:ext cx="1295783" cy="824975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34509E9-10C2-FB40-81BF-C841D3B7441A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485909" y="2281421"/>
            <a:ext cx="1322059" cy="19706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ng 59">
            <a:extLst>
              <a:ext uri="{FF2B5EF4-FFF2-40B4-BE49-F238E27FC236}">
                <a16:creationId xmlns:a16="http://schemas.microsoft.com/office/drawing/2014/main" id="{F5D5E53D-9163-0844-B638-B5315C053DB2}"/>
              </a:ext>
            </a:extLst>
          </p:cNvPr>
          <p:cNvSpPr/>
          <p:nvPr/>
        </p:nvSpPr>
        <p:spPr>
          <a:xfrm>
            <a:off x="7824192" y="2852936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B2F5F4C-63DD-3E4D-9F8C-10F21121C01E}"/>
              </a:ext>
            </a:extLst>
          </p:cNvPr>
          <p:cNvSpPr txBox="1"/>
          <p:nvPr/>
        </p:nvSpPr>
        <p:spPr>
          <a:xfrm>
            <a:off x="7798476" y="294111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60AC769D-349A-5B46-9CDB-E0687AF538D8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6362004" y="3095001"/>
            <a:ext cx="1436472" cy="337306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4AD9F67-52DE-1049-850A-126C03B4442A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6343692" y="3095001"/>
            <a:ext cx="1454784" cy="115702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4902612B-53E9-EF45-9067-3D564DE75898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6367345" y="2576719"/>
            <a:ext cx="1431131" cy="51828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4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AF492A42-2DAA-BC4E-BBAB-3FB461B010EF}"/>
              </a:ext>
            </a:extLst>
          </p:cNvPr>
          <p:cNvSpPr/>
          <p:nvPr/>
        </p:nvSpPr>
        <p:spPr>
          <a:xfrm>
            <a:off x="2408773" y="279321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EF16F760-F163-2345-84A6-EB3B612731D9}"/>
              </a:ext>
            </a:extLst>
          </p:cNvPr>
          <p:cNvSpPr/>
          <p:nvPr/>
        </p:nvSpPr>
        <p:spPr>
          <a:xfrm>
            <a:off x="2408773" y="37111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ng 13">
            <a:extLst>
              <a:ext uri="{FF2B5EF4-FFF2-40B4-BE49-F238E27FC236}">
                <a16:creationId xmlns:a16="http://schemas.microsoft.com/office/drawing/2014/main" id="{020BF091-09C3-D64E-87A0-4875B6798335}"/>
              </a:ext>
            </a:extLst>
          </p:cNvPr>
          <p:cNvSpPr/>
          <p:nvPr/>
        </p:nvSpPr>
        <p:spPr>
          <a:xfrm>
            <a:off x="3972976" y="2060380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ng 14">
            <a:extLst>
              <a:ext uri="{FF2B5EF4-FFF2-40B4-BE49-F238E27FC236}">
                <a16:creationId xmlns:a16="http://schemas.microsoft.com/office/drawing/2014/main" id="{C3BC815C-970B-054B-9538-E1FBC3E4FE57}"/>
              </a:ext>
            </a:extLst>
          </p:cNvPr>
          <p:cNvSpPr/>
          <p:nvPr/>
        </p:nvSpPr>
        <p:spPr>
          <a:xfrm>
            <a:off x="398348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ng 15">
            <a:extLst>
              <a:ext uri="{FF2B5EF4-FFF2-40B4-BE49-F238E27FC236}">
                <a16:creationId xmlns:a16="http://schemas.microsoft.com/office/drawing/2014/main" id="{23DB2306-8835-A741-8377-62F7B351B739}"/>
              </a:ext>
            </a:extLst>
          </p:cNvPr>
          <p:cNvSpPr/>
          <p:nvPr/>
        </p:nvSpPr>
        <p:spPr>
          <a:xfrm>
            <a:off x="3976256" y="432010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ng 16">
            <a:extLst>
              <a:ext uri="{FF2B5EF4-FFF2-40B4-BE49-F238E27FC236}">
                <a16:creationId xmlns:a16="http://schemas.microsoft.com/office/drawing/2014/main" id="{3A8943E3-1AE1-7A4B-ACE0-BB47C4EC0343}"/>
              </a:ext>
            </a:extLst>
          </p:cNvPr>
          <p:cNvSpPr/>
          <p:nvPr/>
        </p:nvSpPr>
        <p:spPr>
          <a:xfrm>
            <a:off x="585199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28E484-9AE9-4C49-BE05-7E38B38DF1E2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2877895" y="2294941"/>
            <a:ext cx="1095081" cy="73283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F484C9-5224-F046-BD22-07AA7A46195A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877895" y="3027775"/>
            <a:ext cx="1105591" cy="39702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05C7CB2-1AEF-2546-BCC6-8713FDFA11B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877895" y="3027775"/>
            <a:ext cx="1098361" cy="152689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D7BAFA-190A-744B-BA93-AA4A98FF8C0B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2877895" y="2460801"/>
            <a:ext cx="1163782" cy="148490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285061-4528-4F4D-9F78-A49690A9AFA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877895" y="3424803"/>
            <a:ext cx="1105591" cy="52090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1C9768-FF58-DE47-8F8A-B3E99E6CB7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877895" y="3945703"/>
            <a:ext cx="1098361" cy="6089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0816216-8A4B-3942-AE7C-00B5AE56EFB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4442098" y="2294941"/>
            <a:ext cx="140989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F5489B9-3288-434D-A0AB-F557ECD942E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452608" y="3424803"/>
            <a:ext cx="1399388" cy="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5E5CE32-1265-7D49-989B-4A424B1931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4445378" y="3424803"/>
            <a:ext cx="140661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ahmen 26">
            <a:extLst>
              <a:ext uri="{FF2B5EF4-FFF2-40B4-BE49-F238E27FC236}">
                <a16:creationId xmlns:a16="http://schemas.microsoft.com/office/drawing/2014/main" id="{852B4A97-3AC9-5841-A5C0-6E1C97DA81FF}"/>
              </a:ext>
            </a:extLst>
          </p:cNvPr>
          <p:cNvSpPr/>
          <p:nvPr/>
        </p:nvSpPr>
        <p:spPr>
          <a:xfrm>
            <a:off x="3685338" y="1821759"/>
            <a:ext cx="3130742" cy="3168352"/>
          </a:xfrm>
          <a:prstGeom prst="frame">
            <a:avLst>
              <a:gd name="adj1" fmla="val 2647"/>
            </a:avLst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69896C-1FAE-634E-B5FB-C1DF10AAAFC7}"/>
              </a:ext>
            </a:extLst>
          </p:cNvPr>
          <p:cNvSpPr txBox="1"/>
          <p:nvPr/>
        </p:nvSpPr>
        <p:spPr>
          <a:xfrm>
            <a:off x="3718874" y="5143999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2 Hidden Layers, 64 Nodes in each layer</a:t>
            </a:r>
            <a:b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Activation Function: </a:t>
            </a:r>
            <a:r>
              <a:rPr lang="en-US" sz="16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ReLU</a:t>
            </a:r>
            <a:endParaRPr lang="en-US" sz="16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1417906-4E72-6B40-AB8F-D2E56810BB81}"/>
              </a:ext>
            </a:extLst>
          </p:cNvPr>
          <p:cNvSpPr txBox="1"/>
          <p:nvPr/>
        </p:nvSpPr>
        <p:spPr>
          <a:xfrm>
            <a:off x="2399725" y="2862597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B20792-3EDA-6F40-8622-26408E13CF2E}"/>
              </a:ext>
            </a:extLst>
          </p:cNvPr>
          <p:cNvSpPr txBox="1"/>
          <p:nvPr/>
        </p:nvSpPr>
        <p:spPr>
          <a:xfrm>
            <a:off x="2394470" y="380327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120EDF6-1BF6-044A-AD2F-61106CC984FF}"/>
              </a:ext>
            </a:extLst>
          </p:cNvPr>
          <p:cNvSpPr txBox="1"/>
          <p:nvPr/>
        </p:nvSpPr>
        <p:spPr>
          <a:xfrm>
            <a:off x="3950185" y="212753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8D6EC02-44F0-D049-99A5-66C8968982FF}"/>
              </a:ext>
            </a:extLst>
          </p:cNvPr>
          <p:cNvSpPr txBox="1"/>
          <p:nvPr/>
        </p:nvSpPr>
        <p:spPr>
          <a:xfrm>
            <a:off x="3976461" y="327316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AE28B2-ABED-EF4F-9435-3834339B1946}"/>
              </a:ext>
            </a:extLst>
          </p:cNvPr>
          <p:cNvSpPr txBox="1"/>
          <p:nvPr/>
        </p:nvSpPr>
        <p:spPr>
          <a:xfrm>
            <a:off x="3939674" y="440302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9D0C51-7A0A-1C4F-90FF-BBBA5D3E57A6}"/>
              </a:ext>
            </a:extLst>
          </p:cNvPr>
          <p:cNvSpPr txBox="1"/>
          <p:nvPr/>
        </p:nvSpPr>
        <p:spPr>
          <a:xfrm>
            <a:off x="5826280" y="327841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Ring 40">
            <a:extLst>
              <a:ext uri="{FF2B5EF4-FFF2-40B4-BE49-F238E27FC236}">
                <a16:creationId xmlns:a16="http://schemas.microsoft.com/office/drawing/2014/main" id="{2DB9E904-AF78-F446-A6D5-A2DE33BBC716}"/>
              </a:ext>
            </a:extLst>
          </p:cNvPr>
          <p:cNvSpPr/>
          <p:nvPr/>
        </p:nvSpPr>
        <p:spPr>
          <a:xfrm>
            <a:off x="5833684" y="4009959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EB2D0A-8E59-294B-981F-9E50F02793FA}"/>
              </a:ext>
            </a:extLst>
          </p:cNvPr>
          <p:cNvSpPr txBox="1"/>
          <p:nvPr/>
        </p:nvSpPr>
        <p:spPr>
          <a:xfrm>
            <a:off x="5807968" y="4098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Ring 42">
            <a:extLst>
              <a:ext uri="{FF2B5EF4-FFF2-40B4-BE49-F238E27FC236}">
                <a16:creationId xmlns:a16="http://schemas.microsoft.com/office/drawing/2014/main" id="{F0B627E1-0B45-4C40-9ABB-6541C6322A3D}"/>
              </a:ext>
            </a:extLst>
          </p:cNvPr>
          <p:cNvSpPr/>
          <p:nvPr/>
        </p:nvSpPr>
        <p:spPr>
          <a:xfrm>
            <a:off x="5857337" y="233465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1FC5A7C-2B75-2943-B7D8-53473EC0767D}"/>
              </a:ext>
            </a:extLst>
          </p:cNvPr>
          <p:cNvSpPr txBox="1"/>
          <p:nvPr/>
        </p:nvSpPr>
        <p:spPr>
          <a:xfrm>
            <a:off x="5831621" y="242283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0E6341-AE65-FF47-810F-7ADB9184C40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401212" y="2576719"/>
            <a:ext cx="1430409" cy="84808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84F661-4AC7-4848-904E-094D034911E8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512185" y="3427049"/>
            <a:ext cx="1295783" cy="824975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34509E9-10C2-FB40-81BF-C841D3B7441A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485909" y="2281421"/>
            <a:ext cx="1322059" cy="19706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ng 59">
            <a:extLst>
              <a:ext uri="{FF2B5EF4-FFF2-40B4-BE49-F238E27FC236}">
                <a16:creationId xmlns:a16="http://schemas.microsoft.com/office/drawing/2014/main" id="{5A4D7613-E8EC-B24B-8182-EC7E63975F9A}"/>
              </a:ext>
            </a:extLst>
          </p:cNvPr>
          <p:cNvSpPr/>
          <p:nvPr/>
        </p:nvSpPr>
        <p:spPr>
          <a:xfrm>
            <a:off x="7824192" y="2852936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490AC26-518D-004E-AE97-E2BEA5DC374E}"/>
              </a:ext>
            </a:extLst>
          </p:cNvPr>
          <p:cNvSpPr txBox="1"/>
          <p:nvPr/>
        </p:nvSpPr>
        <p:spPr>
          <a:xfrm>
            <a:off x="7798476" y="294111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12A7C12-CD25-3646-B251-155C620F90F0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6362004" y="3095001"/>
            <a:ext cx="1436472" cy="337306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134138B1-C7C6-A74D-89B3-EA2882DA9A37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6343692" y="3095001"/>
            <a:ext cx="1454784" cy="115702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25EC003-4ACC-6746-9ECB-BCE492F59709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6367345" y="2576719"/>
            <a:ext cx="1431131" cy="51828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4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Regression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AF492A42-2DAA-BC4E-BBAB-3FB461B010EF}"/>
              </a:ext>
            </a:extLst>
          </p:cNvPr>
          <p:cNvSpPr/>
          <p:nvPr/>
        </p:nvSpPr>
        <p:spPr>
          <a:xfrm>
            <a:off x="2408773" y="279321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EF16F760-F163-2345-84A6-EB3B612731D9}"/>
              </a:ext>
            </a:extLst>
          </p:cNvPr>
          <p:cNvSpPr/>
          <p:nvPr/>
        </p:nvSpPr>
        <p:spPr>
          <a:xfrm>
            <a:off x="2408773" y="37111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ng 13">
            <a:extLst>
              <a:ext uri="{FF2B5EF4-FFF2-40B4-BE49-F238E27FC236}">
                <a16:creationId xmlns:a16="http://schemas.microsoft.com/office/drawing/2014/main" id="{020BF091-09C3-D64E-87A0-4875B6798335}"/>
              </a:ext>
            </a:extLst>
          </p:cNvPr>
          <p:cNvSpPr/>
          <p:nvPr/>
        </p:nvSpPr>
        <p:spPr>
          <a:xfrm>
            <a:off x="3972976" y="2060380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ng 14">
            <a:extLst>
              <a:ext uri="{FF2B5EF4-FFF2-40B4-BE49-F238E27FC236}">
                <a16:creationId xmlns:a16="http://schemas.microsoft.com/office/drawing/2014/main" id="{C3BC815C-970B-054B-9538-E1FBC3E4FE57}"/>
              </a:ext>
            </a:extLst>
          </p:cNvPr>
          <p:cNvSpPr/>
          <p:nvPr/>
        </p:nvSpPr>
        <p:spPr>
          <a:xfrm>
            <a:off x="398348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ng 15">
            <a:extLst>
              <a:ext uri="{FF2B5EF4-FFF2-40B4-BE49-F238E27FC236}">
                <a16:creationId xmlns:a16="http://schemas.microsoft.com/office/drawing/2014/main" id="{23DB2306-8835-A741-8377-62F7B351B739}"/>
              </a:ext>
            </a:extLst>
          </p:cNvPr>
          <p:cNvSpPr/>
          <p:nvPr/>
        </p:nvSpPr>
        <p:spPr>
          <a:xfrm>
            <a:off x="3976256" y="432010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ng 16">
            <a:extLst>
              <a:ext uri="{FF2B5EF4-FFF2-40B4-BE49-F238E27FC236}">
                <a16:creationId xmlns:a16="http://schemas.microsoft.com/office/drawing/2014/main" id="{3A8943E3-1AE1-7A4B-ACE0-BB47C4EC0343}"/>
              </a:ext>
            </a:extLst>
          </p:cNvPr>
          <p:cNvSpPr/>
          <p:nvPr/>
        </p:nvSpPr>
        <p:spPr>
          <a:xfrm>
            <a:off x="585199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28E484-9AE9-4C49-BE05-7E38B38DF1E2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2877895" y="2294941"/>
            <a:ext cx="1095081" cy="73283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F484C9-5224-F046-BD22-07AA7A46195A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877895" y="3027775"/>
            <a:ext cx="1105591" cy="39702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05C7CB2-1AEF-2546-BCC6-8713FDFA11B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877895" y="3027775"/>
            <a:ext cx="1098361" cy="152689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D7BAFA-190A-744B-BA93-AA4A98FF8C0B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2877895" y="2460801"/>
            <a:ext cx="1163782" cy="148490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285061-4528-4F4D-9F78-A49690A9AFA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877895" y="3424803"/>
            <a:ext cx="1105591" cy="52090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1C9768-FF58-DE47-8F8A-B3E99E6CB7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877895" y="3945703"/>
            <a:ext cx="1098361" cy="6089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0816216-8A4B-3942-AE7C-00B5AE56EFB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4442098" y="2294941"/>
            <a:ext cx="140989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F5489B9-3288-434D-A0AB-F557ECD942E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452608" y="3424803"/>
            <a:ext cx="1399388" cy="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5E5CE32-1265-7D49-989B-4A424B1931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4445378" y="3424803"/>
            <a:ext cx="140661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EB69896C-1FAE-634E-B5FB-C1DF10AAAFC7}"/>
              </a:ext>
            </a:extLst>
          </p:cNvPr>
          <p:cNvSpPr txBox="1"/>
          <p:nvPr/>
        </p:nvSpPr>
        <p:spPr>
          <a:xfrm>
            <a:off x="6904701" y="5474880"/>
            <a:ext cx="2721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 Narrow" panose="020B0604020202020204" pitchFamily="34" charset="0"/>
                <a:cs typeface="Arial Narrow" panose="020B0604020202020204" pitchFamily="34" charset="0"/>
              </a:rPr>
              <a:t>1 Output Node, Real Value Output</a:t>
            </a:r>
            <a:br>
              <a:rPr lang="en-US" sz="1600" i="1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600" i="1" dirty="0">
                <a:latin typeface="Arial Narrow" panose="020B0604020202020204" pitchFamily="34" charset="0"/>
                <a:cs typeface="Arial Narrow" panose="020B0604020202020204" pitchFamily="34" charset="0"/>
              </a:rPr>
              <a:t>Activation Function: </a:t>
            </a:r>
            <a:r>
              <a:rPr lang="en-US" sz="16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Linear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1417906-4E72-6B40-AB8F-D2E56810BB81}"/>
              </a:ext>
            </a:extLst>
          </p:cNvPr>
          <p:cNvSpPr txBox="1"/>
          <p:nvPr/>
        </p:nvSpPr>
        <p:spPr>
          <a:xfrm>
            <a:off x="2399725" y="2862597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B20792-3EDA-6F40-8622-26408E13CF2E}"/>
              </a:ext>
            </a:extLst>
          </p:cNvPr>
          <p:cNvSpPr txBox="1"/>
          <p:nvPr/>
        </p:nvSpPr>
        <p:spPr>
          <a:xfrm>
            <a:off x="2394470" y="380327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120EDF6-1BF6-044A-AD2F-61106CC984FF}"/>
              </a:ext>
            </a:extLst>
          </p:cNvPr>
          <p:cNvSpPr txBox="1"/>
          <p:nvPr/>
        </p:nvSpPr>
        <p:spPr>
          <a:xfrm>
            <a:off x="3950185" y="212753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8D6EC02-44F0-D049-99A5-66C8968982FF}"/>
              </a:ext>
            </a:extLst>
          </p:cNvPr>
          <p:cNvSpPr txBox="1"/>
          <p:nvPr/>
        </p:nvSpPr>
        <p:spPr>
          <a:xfrm>
            <a:off x="3976461" y="327316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AE28B2-ABED-EF4F-9435-3834339B1946}"/>
              </a:ext>
            </a:extLst>
          </p:cNvPr>
          <p:cNvSpPr txBox="1"/>
          <p:nvPr/>
        </p:nvSpPr>
        <p:spPr>
          <a:xfrm>
            <a:off x="3939674" y="440302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9D0C51-7A0A-1C4F-90FF-BBBA5D3E57A6}"/>
              </a:ext>
            </a:extLst>
          </p:cNvPr>
          <p:cNvSpPr txBox="1"/>
          <p:nvPr/>
        </p:nvSpPr>
        <p:spPr>
          <a:xfrm>
            <a:off x="5826280" y="327841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Ring 40">
            <a:extLst>
              <a:ext uri="{FF2B5EF4-FFF2-40B4-BE49-F238E27FC236}">
                <a16:creationId xmlns:a16="http://schemas.microsoft.com/office/drawing/2014/main" id="{2DB9E904-AF78-F446-A6D5-A2DE33BBC716}"/>
              </a:ext>
            </a:extLst>
          </p:cNvPr>
          <p:cNvSpPr/>
          <p:nvPr/>
        </p:nvSpPr>
        <p:spPr>
          <a:xfrm>
            <a:off x="5833684" y="4009959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EB2D0A-8E59-294B-981F-9E50F02793FA}"/>
              </a:ext>
            </a:extLst>
          </p:cNvPr>
          <p:cNvSpPr txBox="1"/>
          <p:nvPr/>
        </p:nvSpPr>
        <p:spPr>
          <a:xfrm>
            <a:off x="5807968" y="4098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Ring 42">
            <a:extLst>
              <a:ext uri="{FF2B5EF4-FFF2-40B4-BE49-F238E27FC236}">
                <a16:creationId xmlns:a16="http://schemas.microsoft.com/office/drawing/2014/main" id="{F0B627E1-0B45-4C40-9ABB-6541C6322A3D}"/>
              </a:ext>
            </a:extLst>
          </p:cNvPr>
          <p:cNvSpPr/>
          <p:nvPr/>
        </p:nvSpPr>
        <p:spPr>
          <a:xfrm>
            <a:off x="5857337" y="233465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1FC5A7C-2B75-2943-B7D8-53473EC0767D}"/>
              </a:ext>
            </a:extLst>
          </p:cNvPr>
          <p:cNvSpPr txBox="1"/>
          <p:nvPr/>
        </p:nvSpPr>
        <p:spPr>
          <a:xfrm>
            <a:off x="5831621" y="242283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0E6341-AE65-FF47-810F-7ADB9184C40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401212" y="2576719"/>
            <a:ext cx="1430409" cy="84808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84F661-4AC7-4848-904E-094D034911E8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512185" y="3427049"/>
            <a:ext cx="1295783" cy="824975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34509E9-10C2-FB40-81BF-C841D3B7441A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485909" y="2281421"/>
            <a:ext cx="1322059" cy="19706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ng 50">
            <a:extLst>
              <a:ext uri="{FF2B5EF4-FFF2-40B4-BE49-F238E27FC236}">
                <a16:creationId xmlns:a16="http://schemas.microsoft.com/office/drawing/2014/main" id="{BE38CC1A-87F9-3D44-AC9D-91A936754FAB}"/>
              </a:ext>
            </a:extLst>
          </p:cNvPr>
          <p:cNvSpPr/>
          <p:nvPr/>
        </p:nvSpPr>
        <p:spPr>
          <a:xfrm>
            <a:off x="7824192" y="2852936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98179C5-726B-0A43-A6BA-77D8510ECD7B}"/>
              </a:ext>
            </a:extLst>
          </p:cNvPr>
          <p:cNvSpPr txBox="1"/>
          <p:nvPr/>
        </p:nvSpPr>
        <p:spPr>
          <a:xfrm>
            <a:off x="7798476" y="294111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442D6FF-9AF3-C34C-9404-E492AB067928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 flipV="1">
            <a:off x="6362004" y="3095001"/>
            <a:ext cx="1436472" cy="337306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097309E-F97A-7E48-B9DB-3F3DC08A3286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6343692" y="3095001"/>
            <a:ext cx="1454784" cy="115702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C4DD7FBD-AE4C-6043-B5E0-5B879E9A2ABD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>
            <a:off x="6367345" y="2576719"/>
            <a:ext cx="1431131" cy="51828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ahmen 59">
            <a:extLst>
              <a:ext uri="{FF2B5EF4-FFF2-40B4-BE49-F238E27FC236}">
                <a16:creationId xmlns:a16="http://schemas.microsoft.com/office/drawing/2014/main" id="{1FFFB42C-13A6-C741-A8EF-19765A748729}"/>
              </a:ext>
            </a:extLst>
          </p:cNvPr>
          <p:cNvSpPr/>
          <p:nvPr/>
        </p:nvSpPr>
        <p:spPr>
          <a:xfrm>
            <a:off x="7520939" y="1164898"/>
            <a:ext cx="1021391" cy="4136309"/>
          </a:xfrm>
          <a:prstGeom prst="frame">
            <a:avLst>
              <a:gd name="adj1" fmla="val 2647"/>
            </a:avLst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8918945-BA5C-8942-B49C-37E3AA3F36CE}"/>
              </a:ext>
            </a:extLst>
          </p:cNvPr>
          <p:cNvSpPr txBox="1"/>
          <p:nvPr/>
        </p:nvSpPr>
        <p:spPr>
          <a:xfrm>
            <a:off x="9451200" y="1580103"/>
            <a:ext cx="1229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Loss:     MSE</a:t>
            </a:r>
          </a:p>
          <a:p>
            <a:r>
              <a:rPr lang="en-US" sz="16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Metric:  MAE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6ABF438-C09A-E44E-87AD-5DDAA1B8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447" y="3298844"/>
            <a:ext cx="1559505" cy="6550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6E09E01-3846-1B43-8C77-D2FE02E6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913" y="2492896"/>
            <a:ext cx="1555040" cy="61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39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Outline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AFC1B-0D78-C147-9797-A0191E75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564904"/>
            <a:ext cx="3456384" cy="17281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B10D16-CE1B-C842-BD25-2BAB5CDE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19" y="2485767"/>
            <a:ext cx="2752080" cy="20640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DBAE2FA-9486-F54C-B599-27E62D14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359" y="2362200"/>
            <a:ext cx="3810000" cy="2133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74DAD18-E3A7-3449-A178-FFF90BFB206E}"/>
              </a:ext>
            </a:extLst>
          </p:cNvPr>
          <p:cNvSpPr/>
          <p:nvPr/>
        </p:nvSpPr>
        <p:spPr>
          <a:xfrm>
            <a:off x="695400" y="1727260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3AC385-51A0-BD41-B4DB-108AF16A03EC}"/>
              </a:ext>
            </a:extLst>
          </p:cNvPr>
          <p:cNvSpPr/>
          <p:nvPr/>
        </p:nvSpPr>
        <p:spPr>
          <a:xfrm>
            <a:off x="4459381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A6EBD9-48C9-7D4D-BD27-D1F621B79CE9}"/>
              </a:ext>
            </a:extLst>
          </p:cNvPr>
          <p:cNvSpPr/>
          <p:nvPr/>
        </p:nvSpPr>
        <p:spPr>
          <a:xfrm>
            <a:off x="7582199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EF5FDE-E8C5-6B4D-A774-70C90B1F1BD7}"/>
              </a:ext>
            </a:extLst>
          </p:cNvPr>
          <p:cNvSpPr txBox="1"/>
          <p:nvPr/>
        </p:nvSpPr>
        <p:spPr>
          <a:xfrm>
            <a:off x="1124464" y="175465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Classifying newswires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276B9E-DF91-CF4B-899D-E2D199D0461F}"/>
              </a:ext>
            </a:extLst>
          </p:cNvPr>
          <p:cNvSpPr txBox="1"/>
          <p:nvPr/>
        </p:nvSpPr>
        <p:spPr>
          <a:xfrm>
            <a:off x="4972052" y="1722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0C1A25-58AC-1244-9EA6-E6DEA5A52E7A}"/>
              </a:ext>
            </a:extLst>
          </p:cNvPr>
          <p:cNvSpPr txBox="1"/>
          <p:nvPr/>
        </p:nvSpPr>
        <p:spPr>
          <a:xfrm>
            <a:off x="8070094" y="1717897"/>
            <a:ext cx="288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Regularization Techniques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D86425B-8FD1-584A-B0D1-84D96ADAD079}"/>
              </a:ext>
            </a:extLst>
          </p:cNvPr>
          <p:cNvSpPr/>
          <p:nvPr/>
        </p:nvSpPr>
        <p:spPr>
          <a:xfrm>
            <a:off x="-1" y="1161012"/>
            <a:ext cx="7427869" cy="4320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3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Outline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AFC1B-0D78-C147-9797-A0191E75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564904"/>
            <a:ext cx="3456384" cy="17281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B10D16-CE1B-C842-BD25-2BAB5CDE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60" y="2485767"/>
            <a:ext cx="2752080" cy="20640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4DAD18-E3A7-3449-A178-FFF90BFB206E}"/>
              </a:ext>
            </a:extLst>
          </p:cNvPr>
          <p:cNvSpPr/>
          <p:nvPr/>
        </p:nvSpPr>
        <p:spPr>
          <a:xfrm>
            <a:off x="2135560" y="1727260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3AC385-51A0-BD41-B4DB-108AF16A03EC}"/>
              </a:ext>
            </a:extLst>
          </p:cNvPr>
          <p:cNvSpPr/>
          <p:nvPr/>
        </p:nvSpPr>
        <p:spPr>
          <a:xfrm>
            <a:off x="6933622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EF5FDE-E8C5-6B4D-A774-70C90B1F1BD7}"/>
              </a:ext>
            </a:extLst>
          </p:cNvPr>
          <p:cNvSpPr txBox="1"/>
          <p:nvPr/>
        </p:nvSpPr>
        <p:spPr>
          <a:xfrm>
            <a:off x="2564624" y="175465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Classifying newswires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276B9E-DF91-CF4B-899D-E2D199D0461F}"/>
              </a:ext>
            </a:extLst>
          </p:cNvPr>
          <p:cNvSpPr txBox="1"/>
          <p:nvPr/>
        </p:nvSpPr>
        <p:spPr>
          <a:xfrm>
            <a:off x="7446293" y="1722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1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Outline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AFC1B-0D78-C147-9797-A0191E75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564904"/>
            <a:ext cx="3456384" cy="17281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B10D16-CE1B-C842-BD25-2BAB5CDE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360" y="2485767"/>
            <a:ext cx="2752080" cy="20640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4DAD18-E3A7-3449-A178-FFF90BFB206E}"/>
              </a:ext>
            </a:extLst>
          </p:cNvPr>
          <p:cNvSpPr/>
          <p:nvPr/>
        </p:nvSpPr>
        <p:spPr>
          <a:xfrm>
            <a:off x="2135560" y="1727260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3AC385-51A0-BD41-B4DB-108AF16A03EC}"/>
              </a:ext>
            </a:extLst>
          </p:cNvPr>
          <p:cNvSpPr/>
          <p:nvPr/>
        </p:nvSpPr>
        <p:spPr>
          <a:xfrm>
            <a:off x="6933622" y="1722366"/>
            <a:ext cx="370738" cy="37073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EF5FDE-E8C5-6B4D-A774-70C90B1F1BD7}"/>
              </a:ext>
            </a:extLst>
          </p:cNvPr>
          <p:cNvSpPr txBox="1"/>
          <p:nvPr/>
        </p:nvSpPr>
        <p:spPr>
          <a:xfrm>
            <a:off x="2564624" y="175465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Classifying newswires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276B9E-DF91-CF4B-899D-E2D199D0461F}"/>
              </a:ext>
            </a:extLst>
          </p:cNvPr>
          <p:cNvSpPr txBox="1"/>
          <p:nvPr/>
        </p:nvSpPr>
        <p:spPr>
          <a:xfrm>
            <a:off x="7446293" y="1722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4E11C37-2EFF-9F4B-A267-D30F988306D3}"/>
              </a:ext>
            </a:extLst>
          </p:cNvPr>
          <p:cNvSpPr/>
          <p:nvPr/>
        </p:nvSpPr>
        <p:spPr>
          <a:xfrm>
            <a:off x="6384032" y="836712"/>
            <a:ext cx="5807968" cy="43204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8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The dataset:Reuters-21578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A9ABA2-C49F-F644-933D-DA22211D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504620"/>
            <a:ext cx="5683994" cy="3759168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AF0AD5E-5DC2-5641-A078-A2F230AD5E16}"/>
              </a:ext>
            </a:extLst>
          </p:cNvPr>
          <p:cNvGrpSpPr/>
          <p:nvPr/>
        </p:nvGrpSpPr>
        <p:grpSpPr>
          <a:xfrm>
            <a:off x="7270709" y="1769885"/>
            <a:ext cx="3467037" cy="1554083"/>
            <a:chOff x="7270709" y="1769885"/>
            <a:chExt cx="3467037" cy="1554083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0137D30F-E7D1-6E42-A131-666E4BD366B0}"/>
                </a:ext>
              </a:extLst>
            </p:cNvPr>
            <p:cNvGrpSpPr/>
            <p:nvPr/>
          </p:nvGrpSpPr>
          <p:grpSpPr>
            <a:xfrm>
              <a:off x="7270709" y="2038865"/>
              <a:ext cx="2602340" cy="1285103"/>
              <a:chOff x="7270709" y="2038865"/>
              <a:chExt cx="2602340" cy="1285103"/>
            </a:xfrm>
          </p:grpSpPr>
          <p:sp>
            <p:nvSpPr>
              <p:cNvPr id="6" name="Rahmen 5">
                <a:extLst>
                  <a:ext uri="{FF2B5EF4-FFF2-40B4-BE49-F238E27FC236}">
                    <a16:creationId xmlns:a16="http://schemas.microsoft.com/office/drawing/2014/main" id="{7F36242B-4F6B-9F48-8F5A-6D045534206F}"/>
                  </a:ext>
                </a:extLst>
              </p:cNvPr>
              <p:cNvSpPr/>
              <p:nvPr/>
            </p:nvSpPr>
            <p:spPr>
              <a:xfrm>
                <a:off x="7270709" y="2217221"/>
                <a:ext cx="1008318" cy="1106747"/>
              </a:xfrm>
              <a:prstGeom prst="frame">
                <a:avLst>
                  <a:gd name="adj1" fmla="val 5147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39AAD9D0-D816-C64F-BA6B-50625D716A08}"/>
                  </a:ext>
                </a:extLst>
              </p:cNvPr>
              <p:cNvCxnSpPr/>
              <p:nvPr/>
            </p:nvCxnSpPr>
            <p:spPr>
              <a:xfrm flipV="1">
                <a:off x="8291384" y="2038865"/>
                <a:ext cx="1581665" cy="741405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09E9FFC-D747-C64B-A245-48DF5F77988C}"/>
                </a:ext>
              </a:extLst>
            </p:cNvPr>
            <p:cNvSpPr txBox="1"/>
            <p:nvPr/>
          </p:nvSpPr>
          <p:spPr>
            <a:xfrm>
              <a:off x="9886231" y="1769885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Sports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38773BF-F2B4-A249-AC91-C65036851FB2}"/>
              </a:ext>
            </a:extLst>
          </p:cNvPr>
          <p:cNvGrpSpPr/>
          <p:nvPr/>
        </p:nvGrpSpPr>
        <p:grpSpPr>
          <a:xfrm>
            <a:off x="779990" y="3221786"/>
            <a:ext cx="4019643" cy="1147285"/>
            <a:chOff x="4259384" y="2176683"/>
            <a:chExt cx="4019643" cy="1147285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48BBB76-69F9-0E46-9989-48786757DE41}"/>
                </a:ext>
              </a:extLst>
            </p:cNvPr>
            <p:cNvGrpSpPr/>
            <p:nvPr/>
          </p:nvGrpSpPr>
          <p:grpSpPr>
            <a:xfrm>
              <a:off x="5110899" y="2217221"/>
              <a:ext cx="3168128" cy="1106747"/>
              <a:chOff x="5110899" y="2217221"/>
              <a:chExt cx="3168128" cy="1106747"/>
            </a:xfrm>
          </p:grpSpPr>
          <p:sp>
            <p:nvSpPr>
              <p:cNvPr id="25" name="Rahmen 24">
                <a:extLst>
                  <a:ext uri="{FF2B5EF4-FFF2-40B4-BE49-F238E27FC236}">
                    <a16:creationId xmlns:a16="http://schemas.microsoft.com/office/drawing/2014/main" id="{1E0E0D6C-D270-5049-B01C-E8F296C932F0}"/>
                  </a:ext>
                </a:extLst>
              </p:cNvPr>
              <p:cNvSpPr/>
              <p:nvPr/>
            </p:nvSpPr>
            <p:spPr>
              <a:xfrm>
                <a:off x="7270709" y="2217221"/>
                <a:ext cx="1008318" cy="1106747"/>
              </a:xfrm>
              <a:prstGeom prst="frame">
                <a:avLst>
                  <a:gd name="adj1" fmla="val 5147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Gerade Verbindung 25">
                <a:extLst>
                  <a:ext uri="{FF2B5EF4-FFF2-40B4-BE49-F238E27FC236}">
                    <a16:creationId xmlns:a16="http://schemas.microsoft.com/office/drawing/2014/main" id="{A053D1BA-09CF-E749-B9BD-8835416800B8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 flipV="1">
                <a:off x="5110899" y="2420949"/>
                <a:ext cx="2159810" cy="349646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B0658F9-CB31-154D-A8B0-7BC1CAAC227C}"/>
                </a:ext>
              </a:extLst>
            </p:cNvPr>
            <p:cNvSpPr txBox="1"/>
            <p:nvPr/>
          </p:nvSpPr>
          <p:spPr>
            <a:xfrm>
              <a:off x="4259384" y="2176683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Politics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5E007192-4D78-DF43-8840-3AFBD27AC29E}"/>
              </a:ext>
            </a:extLst>
          </p:cNvPr>
          <p:cNvGrpSpPr/>
          <p:nvPr/>
        </p:nvGrpSpPr>
        <p:grpSpPr>
          <a:xfrm>
            <a:off x="7027764" y="4030413"/>
            <a:ext cx="3557434" cy="1127462"/>
            <a:chOff x="7270709" y="2196506"/>
            <a:chExt cx="3557434" cy="1127462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E0EFF612-BF51-1D45-92CC-637186682D17}"/>
                </a:ext>
              </a:extLst>
            </p:cNvPr>
            <p:cNvGrpSpPr/>
            <p:nvPr/>
          </p:nvGrpSpPr>
          <p:grpSpPr>
            <a:xfrm>
              <a:off x="7270709" y="2217221"/>
              <a:ext cx="2778631" cy="1106747"/>
              <a:chOff x="7270709" y="2217221"/>
              <a:chExt cx="2778631" cy="1106747"/>
            </a:xfrm>
          </p:grpSpPr>
          <p:sp>
            <p:nvSpPr>
              <p:cNvPr id="32" name="Rahmen 31">
                <a:extLst>
                  <a:ext uri="{FF2B5EF4-FFF2-40B4-BE49-F238E27FC236}">
                    <a16:creationId xmlns:a16="http://schemas.microsoft.com/office/drawing/2014/main" id="{1E4E932E-7431-3C4B-85CD-FCB659C0BCBC}"/>
                  </a:ext>
                </a:extLst>
              </p:cNvPr>
              <p:cNvSpPr/>
              <p:nvPr/>
            </p:nvSpPr>
            <p:spPr>
              <a:xfrm>
                <a:off x="7270709" y="2217221"/>
                <a:ext cx="1008318" cy="1106747"/>
              </a:xfrm>
              <a:prstGeom prst="frame">
                <a:avLst>
                  <a:gd name="adj1" fmla="val 5147"/>
                </a:avLst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Gerade Verbindung 32">
                <a:extLst>
                  <a:ext uri="{FF2B5EF4-FFF2-40B4-BE49-F238E27FC236}">
                    <a16:creationId xmlns:a16="http://schemas.microsoft.com/office/drawing/2014/main" id="{DA94CBE9-6DE7-C54E-B7EB-41F26B801049}"/>
                  </a:ext>
                </a:extLst>
              </p:cNvPr>
              <p:cNvCxnSpPr>
                <a:cxnSpLocks/>
                <a:stCxn id="32" idx="3"/>
                <a:endCxn id="31" idx="1"/>
              </p:cNvCxnSpPr>
              <p:nvPr/>
            </p:nvCxnSpPr>
            <p:spPr>
              <a:xfrm flipV="1">
                <a:off x="8279027" y="2381172"/>
                <a:ext cx="1770313" cy="389423"/>
              </a:xfrm>
              <a:prstGeom prst="line">
                <a:avLst/>
              </a:prstGeom>
              <a:ln w="571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8E2F101-E754-3143-BCB3-59F73D282B38}"/>
                </a:ext>
              </a:extLst>
            </p:cNvPr>
            <p:cNvSpPr txBox="1"/>
            <p:nvPr/>
          </p:nvSpPr>
          <p:spPr>
            <a:xfrm>
              <a:off x="10049340" y="2196506"/>
              <a:ext cx="778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8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Fact </a:t>
            </a:r>
            <a:r>
              <a:rPr lang="de-DE" dirty="0" err="1"/>
              <a:t>sheet</a:t>
            </a:r>
            <a:r>
              <a:rPr lang="de-DE" dirty="0"/>
              <a:t>: Reuters-21578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A9ABA2-C49F-F644-933D-DA22211D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534695"/>
            <a:ext cx="5683994" cy="37591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CFC801-C5EF-0343-BD95-78212585D7C2}"/>
              </a:ext>
            </a:extLst>
          </p:cNvPr>
          <p:cNvSpPr txBox="1"/>
          <p:nvPr/>
        </p:nvSpPr>
        <p:spPr>
          <a:xfrm>
            <a:off x="7104112" y="2814114"/>
            <a:ext cx="3537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11228 newswires </a:t>
            </a:r>
          </a:p>
          <a:p>
            <a:r>
              <a:rPr lang="en-US" sz="3600" dirty="0"/>
              <a:t>Over 46 topics</a:t>
            </a:r>
          </a:p>
        </p:txBody>
      </p:sp>
    </p:spTree>
    <p:extLst>
      <p:ext uri="{BB962C8B-B14F-4D97-AF65-F5344CB8AC3E}">
        <p14:creationId xmlns:p14="http://schemas.microsoft.com/office/powerpoint/2010/main" val="140965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Fact </a:t>
            </a:r>
            <a:r>
              <a:rPr lang="de-DE" dirty="0" err="1"/>
              <a:t>sheet</a:t>
            </a:r>
            <a:r>
              <a:rPr lang="de-DE" dirty="0"/>
              <a:t>: Reuters-21578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A9ABA2-C49F-F644-933D-DA22211D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534695"/>
            <a:ext cx="5683994" cy="37591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1FB946-DC1A-C944-9CB3-96828222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615" y="1534695"/>
            <a:ext cx="4799856" cy="13919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BBC16E5-A2A0-2B47-ACBB-449DE8A1DA52}"/>
              </a:ext>
            </a:extLst>
          </p:cNvPr>
          <p:cNvSpPr txBox="1"/>
          <p:nvPr/>
        </p:nvSpPr>
        <p:spPr>
          <a:xfrm>
            <a:off x="6825615" y="3167458"/>
            <a:ext cx="4598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1. Toy dataset in </a:t>
            </a:r>
            <a:r>
              <a:rPr lang="en-US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keras</a:t>
            </a: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2. Each newswire is encoded as a list of</a:t>
            </a:r>
            <a:b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     </a:t>
            </a: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word indexes</a:t>
            </a: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3. For convenience, words are indexed by overall     </a:t>
            </a:r>
            <a:b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    </a:t>
            </a: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frequency</a:t>
            </a: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 in the dataset, so that </a:t>
            </a: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for instance </a:t>
            </a: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  <a:b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    </a:t>
            </a: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integer "3" encodes the 3rd most frequent    </a:t>
            </a:r>
            <a:b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b="1" dirty="0">
                <a:latin typeface="Arial Narrow" panose="020B0604020202020204" pitchFamily="34" charset="0"/>
                <a:cs typeface="Arial Narrow" panose="020B0604020202020204" pitchFamily="34" charset="0"/>
              </a:rPr>
              <a:t>    </a:t>
            </a: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word in the data. </a:t>
            </a:r>
          </a:p>
        </p:txBody>
      </p:sp>
    </p:spTree>
    <p:extLst>
      <p:ext uri="{BB962C8B-B14F-4D97-AF65-F5344CB8AC3E}">
        <p14:creationId xmlns:p14="http://schemas.microsoft.com/office/powerpoint/2010/main" val="354057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C11500-4D7D-9347-8184-7D973653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72" y="1783637"/>
            <a:ext cx="7056784" cy="35283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397A8C-DC1F-C44B-A250-E68BE4CB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3356992"/>
            <a:ext cx="1584176" cy="45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AF492A42-2DAA-BC4E-BBAB-3FB461B010EF}"/>
              </a:ext>
            </a:extLst>
          </p:cNvPr>
          <p:cNvSpPr/>
          <p:nvPr/>
        </p:nvSpPr>
        <p:spPr>
          <a:xfrm>
            <a:off x="2408773" y="279321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EF16F760-F163-2345-84A6-EB3B612731D9}"/>
              </a:ext>
            </a:extLst>
          </p:cNvPr>
          <p:cNvSpPr/>
          <p:nvPr/>
        </p:nvSpPr>
        <p:spPr>
          <a:xfrm>
            <a:off x="2408773" y="37111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ng 13">
            <a:extLst>
              <a:ext uri="{FF2B5EF4-FFF2-40B4-BE49-F238E27FC236}">
                <a16:creationId xmlns:a16="http://schemas.microsoft.com/office/drawing/2014/main" id="{020BF091-09C3-D64E-87A0-4875B6798335}"/>
              </a:ext>
            </a:extLst>
          </p:cNvPr>
          <p:cNvSpPr/>
          <p:nvPr/>
        </p:nvSpPr>
        <p:spPr>
          <a:xfrm>
            <a:off x="3972976" y="2060380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ng 14">
            <a:extLst>
              <a:ext uri="{FF2B5EF4-FFF2-40B4-BE49-F238E27FC236}">
                <a16:creationId xmlns:a16="http://schemas.microsoft.com/office/drawing/2014/main" id="{C3BC815C-970B-054B-9538-E1FBC3E4FE57}"/>
              </a:ext>
            </a:extLst>
          </p:cNvPr>
          <p:cNvSpPr/>
          <p:nvPr/>
        </p:nvSpPr>
        <p:spPr>
          <a:xfrm>
            <a:off x="398348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ng 15">
            <a:extLst>
              <a:ext uri="{FF2B5EF4-FFF2-40B4-BE49-F238E27FC236}">
                <a16:creationId xmlns:a16="http://schemas.microsoft.com/office/drawing/2014/main" id="{23DB2306-8835-A741-8377-62F7B351B739}"/>
              </a:ext>
            </a:extLst>
          </p:cNvPr>
          <p:cNvSpPr/>
          <p:nvPr/>
        </p:nvSpPr>
        <p:spPr>
          <a:xfrm>
            <a:off x="3976256" y="432010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ng 16">
            <a:extLst>
              <a:ext uri="{FF2B5EF4-FFF2-40B4-BE49-F238E27FC236}">
                <a16:creationId xmlns:a16="http://schemas.microsoft.com/office/drawing/2014/main" id="{3A8943E3-1AE1-7A4B-ACE0-BB47C4EC0343}"/>
              </a:ext>
            </a:extLst>
          </p:cNvPr>
          <p:cNvSpPr/>
          <p:nvPr/>
        </p:nvSpPr>
        <p:spPr>
          <a:xfrm>
            <a:off x="585199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28E484-9AE9-4C49-BE05-7E38B38DF1E2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2877895" y="2294941"/>
            <a:ext cx="1095081" cy="73283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F484C9-5224-F046-BD22-07AA7A46195A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877895" y="3027775"/>
            <a:ext cx="1105591" cy="39702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05C7CB2-1AEF-2546-BCC6-8713FDFA11B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877895" y="3027775"/>
            <a:ext cx="1098361" cy="152689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D7BAFA-190A-744B-BA93-AA4A98FF8C0B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2877895" y="2460801"/>
            <a:ext cx="1163782" cy="148490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285061-4528-4F4D-9F78-A49690A9AFA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877895" y="3424803"/>
            <a:ext cx="1105591" cy="52090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1C9768-FF58-DE47-8F8A-B3E99E6CB7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877895" y="3945703"/>
            <a:ext cx="1098361" cy="6089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0816216-8A4B-3942-AE7C-00B5AE56EFB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4442098" y="2294941"/>
            <a:ext cx="140989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F5489B9-3288-434D-A0AB-F557ECD942E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452608" y="3424803"/>
            <a:ext cx="1399388" cy="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5E5CE32-1265-7D49-989B-4A424B1931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4445378" y="3424803"/>
            <a:ext cx="140661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ahmen 26">
            <a:extLst>
              <a:ext uri="{FF2B5EF4-FFF2-40B4-BE49-F238E27FC236}">
                <a16:creationId xmlns:a16="http://schemas.microsoft.com/office/drawing/2014/main" id="{852B4A97-3AC9-5841-A5C0-6E1C97DA81FF}"/>
              </a:ext>
            </a:extLst>
          </p:cNvPr>
          <p:cNvSpPr/>
          <p:nvPr/>
        </p:nvSpPr>
        <p:spPr>
          <a:xfrm>
            <a:off x="2206232" y="1840627"/>
            <a:ext cx="1021391" cy="3168352"/>
          </a:xfrm>
          <a:prstGeom prst="frame">
            <a:avLst>
              <a:gd name="adj1" fmla="val 2647"/>
            </a:avLst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69896C-1FAE-634E-B5FB-C1DF10AAAFC7}"/>
              </a:ext>
            </a:extLst>
          </p:cNvPr>
          <p:cNvSpPr txBox="1"/>
          <p:nvPr/>
        </p:nvSpPr>
        <p:spPr>
          <a:xfrm>
            <a:off x="1247521" y="5191430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Input Layer with 10000 Input Nodes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1417906-4E72-6B40-AB8F-D2E56810BB81}"/>
              </a:ext>
            </a:extLst>
          </p:cNvPr>
          <p:cNvSpPr txBox="1"/>
          <p:nvPr/>
        </p:nvSpPr>
        <p:spPr>
          <a:xfrm>
            <a:off x="2399725" y="2862597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B20792-3EDA-6F40-8622-26408E13CF2E}"/>
              </a:ext>
            </a:extLst>
          </p:cNvPr>
          <p:cNvSpPr txBox="1"/>
          <p:nvPr/>
        </p:nvSpPr>
        <p:spPr>
          <a:xfrm>
            <a:off x="2394470" y="380327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120EDF6-1BF6-044A-AD2F-61106CC984FF}"/>
              </a:ext>
            </a:extLst>
          </p:cNvPr>
          <p:cNvSpPr txBox="1"/>
          <p:nvPr/>
        </p:nvSpPr>
        <p:spPr>
          <a:xfrm>
            <a:off x="3950185" y="212753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8D6EC02-44F0-D049-99A5-66C8968982FF}"/>
              </a:ext>
            </a:extLst>
          </p:cNvPr>
          <p:cNvSpPr txBox="1"/>
          <p:nvPr/>
        </p:nvSpPr>
        <p:spPr>
          <a:xfrm>
            <a:off x="3976461" y="327316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AE28B2-ABED-EF4F-9435-3834339B1946}"/>
              </a:ext>
            </a:extLst>
          </p:cNvPr>
          <p:cNvSpPr txBox="1"/>
          <p:nvPr/>
        </p:nvSpPr>
        <p:spPr>
          <a:xfrm>
            <a:off x="3939674" y="440302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9D0C51-7A0A-1C4F-90FF-BBBA5D3E57A6}"/>
              </a:ext>
            </a:extLst>
          </p:cNvPr>
          <p:cNvSpPr txBox="1"/>
          <p:nvPr/>
        </p:nvSpPr>
        <p:spPr>
          <a:xfrm>
            <a:off x="5826280" y="327841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Ring 40">
            <a:extLst>
              <a:ext uri="{FF2B5EF4-FFF2-40B4-BE49-F238E27FC236}">
                <a16:creationId xmlns:a16="http://schemas.microsoft.com/office/drawing/2014/main" id="{2DB9E904-AF78-F446-A6D5-A2DE33BBC716}"/>
              </a:ext>
            </a:extLst>
          </p:cNvPr>
          <p:cNvSpPr/>
          <p:nvPr/>
        </p:nvSpPr>
        <p:spPr>
          <a:xfrm>
            <a:off x="5833684" y="4009959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EB2D0A-8E59-294B-981F-9E50F02793FA}"/>
              </a:ext>
            </a:extLst>
          </p:cNvPr>
          <p:cNvSpPr txBox="1"/>
          <p:nvPr/>
        </p:nvSpPr>
        <p:spPr>
          <a:xfrm>
            <a:off x="5807968" y="4098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Ring 42">
            <a:extLst>
              <a:ext uri="{FF2B5EF4-FFF2-40B4-BE49-F238E27FC236}">
                <a16:creationId xmlns:a16="http://schemas.microsoft.com/office/drawing/2014/main" id="{F0B627E1-0B45-4C40-9ABB-6541C6322A3D}"/>
              </a:ext>
            </a:extLst>
          </p:cNvPr>
          <p:cNvSpPr/>
          <p:nvPr/>
        </p:nvSpPr>
        <p:spPr>
          <a:xfrm>
            <a:off x="5857337" y="233465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1FC5A7C-2B75-2943-B7D8-53473EC0767D}"/>
              </a:ext>
            </a:extLst>
          </p:cNvPr>
          <p:cNvSpPr txBox="1"/>
          <p:nvPr/>
        </p:nvSpPr>
        <p:spPr>
          <a:xfrm>
            <a:off x="5831621" y="242283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0E6341-AE65-FF47-810F-7ADB9184C40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401212" y="2576719"/>
            <a:ext cx="1430409" cy="84808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84F661-4AC7-4848-904E-094D034911E8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512185" y="3427049"/>
            <a:ext cx="1295783" cy="824975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34509E9-10C2-FB40-81BF-C841D3B7441A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485909" y="2281421"/>
            <a:ext cx="1322059" cy="19706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ng 50">
            <a:extLst>
              <a:ext uri="{FF2B5EF4-FFF2-40B4-BE49-F238E27FC236}">
                <a16:creationId xmlns:a16="http://schemas.microsoft.com/office/drawing/2014/main" id="{BE38CC1A-87F9-3D44-AC9D-91A936754FAB}"/>
              </a:ext>
            </a:extLst>
          </p:cNvPr>
          <p:cNvSpPr/>
          <p:nvPr/>
        </p:nvSpPr>
        <p:spPr>
          <a:xfrm>
            <a:off x="7824192" y="1425806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98179C5-726B-0A43-A6BA-77D8510ECD7B}"/>
              </a:ext>
            </a:extLst>
          </p:cNvPr>
          <p:cNvSpPr txBox="1"/>
          <p:nvPr/>
        </p:nvSpPr>
        <p:spPr>
          <a:xfrm>
            <a:off x="7798476" y="151398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Ring 52">
            <a:extLst>
              <a:ext uri="{FF2B5EF4-FFF2-40B4-BE49-F238E27FC236}">
                <a16:creationId xmlns:a16="http://schemas.microsoft.com/office/drawing/2014/main" id="{1058FD79-9251-DA4D-B837-97B2AA420647}"/>
              </a:ext>
            </a:extLst>
          </p:cNvPr>
          <p:cNvSpPr/>
          <p:nvPr/>
        </p:nvSpPr>
        <p:spPr>
          <a:xfrm>
            <a:off x="7818682" y="2279953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6E151B6-1EAE-B044-A21A-4C1CFD1C7BD5}"/>
              </a:ext>
            </a:extLst>
          </p:cNvPr>
          <p:cNvSpPr txBox="1"/>
          <p:nvPr/>
        </p:nvSpPr>
        <p:spPr>
          <a:xfrm>
            <a:off x="7792966" y="2368129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Ring 54">
            <a:extLst>
              <a:ext uri="{FF2B5EF4-FFF2-40B4-BE49-F238E27FC236}">
                <a16:creationId xmlns:a16="http://schemas.microsoft.com/office/drawing/2014/main" id="{29F68A9C-334E-7B49-A6F8-63A48FC5500A}"/>
              </a:ext>
            </a:extLst>
          </p:cNvPr>
          <p:cNvSpPr/>
          <p:nvPr/>
        </p:nvSpPr>
        <p:spPr>
          <a:xfrm>
            <a:off x="7847284" y="3149107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8B36548-B4E0-F446-93A0-BFD6E452104E}"/>
              </a:ext>
            </a:extLst>
          </p:cNvPr>
          <p:cNvSpPr txBox="1"/>
          <p:nvPr/>
        </p:nvSpPr>
        <p:spPr>
          <a:xfrm>
            <a:off x="7821568" y="323728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Ring 56">
            <a:extLst>
              <a:ext uri="{FF2B5EF4-FFF2-40B4-BE49-F238E27FC236}">
                <a16:creationId xmlns:a16="http://schemas.microsoft.com/office/drawing/2014/main" id="{43CFF3B6-CCE4-1A40-868E-7638FC636C13}"/>
              </a:ext>
            </a:extLst>
          </p:cNvPr>
          <p:cNvSpPr/>
          <p:nvPr/>
        </p:nvSpPr>
        <p:spPr>
          <a:xfrm>
            <a:off x="7834122" y="444712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82FF3F9-C14E-644F-87FD-A9A489C3C226}"/>
              </a:ext>
            </a:extLst>
          </p:cNvPr>
          <p:cNvSpPr txBox="1"/>
          <p:nvPr/>
        </p:nvSpPr>
        <p:spPr>
          <a:xfrm>
            <a:off x="7808406" y="453529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442D6FF-9AF3-C34C-9404-E492AB06792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321118" y="1667871"/>
            <a:ext cx="1477358" cy="169027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692C8B0-3105-9F4F-81A9-6E27582409AE}"/>
              </a:ext>
            </a:extLst>
          </p:cNvPr>
          <p:cNvCxnSpPr>
            <a:cxnSpLocks/>
            <a:stCxn id="34" idx="3"/>
            <a:endCxn id="54" idx="1"/>
          </p:cNvCxnSpPr>
          <p:nvPr/>
        </p:nvCxnSpPr>
        <p:spPr>
          <a:xfrm flipV="1">
            <a:off x="6362004" y="2522018"/>
            <a:ext cx="1430962" cy="910289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0A84FB6-3C1D-EB47-85F0-5D7EB9A9E9E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362004" y="3376167"/>
            <a:ext cx="1471848" cy="5614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842BD74-969A-C84B-B8CB-247912B91F5A}"/>
              </a:ext>
            </a:extLst>
          </p:cNvPr>
          <p:cNvCxnSpPr>
            <a:cxnSpLocks/>
            <a:stCxn id="34" idx="3"/>
            <a:endCxn id="58" idx="1"/>
          </p:cNvCxnSpPr>
          <p:nvPr/>
        </p:nvCxnSpPr>
        <p:spPr>
          <a:xfrm>
            <a:off x="6362004" y="3432307"/>
            <a:ext cx="1446402" cy="125688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B3E7F68-82BC-114C-9F39-BD9CF02B769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343692" y="4252024"/>
            <a:ext cx="1464714" cy="4933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4D94E29B-9852-724A-83FA-631932420A25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6343692" y="3391172"/>
            <a:ext cx="1477876" cy="86085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CE69578-E817-9246-B5DF-D2D9C213538D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343692" y="2530320"/>
            <a:ext cx="1477876" cy="172170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097309E-F97A-7E48-B9DB-3F3DC08A3286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343692" y="1669468"/>
            <a:ext cx="1477876" cy="2582556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C4DD7FBD-AE4C-6043-B5E0-5B879E9A2ABD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 flipV="1">
            <a:off x="6367345" y="1667871"/>
            <a:ext cx="1431131" cy="90884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CE7CB7AD-9830-DA42-B662-596AF70E503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390998" y="2522018"/>
            <a:ext cx="1401968" cy="5310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A600EFB-1496-EC4F-8608-78EB2234AA3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6402890" y="2604946"/>
            <a:ext cx="1405516" cy="2084241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6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: Train a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documents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newswires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keras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D18927-E2DB-BB4F-B8BB-38BA20FF048A}"/>
              </a:ext>
            </a:extLst>
          </p:cNvPr>
          <p:cNvSpPr txBox="1"/>
          <p:nvPr/>
        </p:nvSpPr>
        <p:spPr>
          <a:xfrm>
            <a:off x="531341" y="6413156"/>
            <a:ext cx="43941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towardsdatascience.com</a:t>
            </a:r>
            <a:r>
              <a:rPr lang="en-US" sz="700" dirty="0"/>
              <a:t>/text-classification-in-keras-part-1-a-simple-reuters-news-classifier-9558d34d01d3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95E89F-CF16-804D-9AED-AAB4EAF12CFC}"/>
              </a:ext>
            </a:extLst>
          </p:cNvPr>
          <p:cNvSpPr txBox="1"/>
          <p:nvPr/>
        </p:nvSpPr>
        <p:spPr>
          <a:xfrm>
            <a:off x="532911" y="6516883"/>
            <a:ext cx="53190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medium.com</a:t>
            </a:r>
            <a:r>
              <a:rPr lang="en-US" sz="800" dirty="0"/>
              <a:t>/</a:t>
            </a:r>
            <a:r>
              <a:rPr lang="en-US" sz="800" dirty="0" err="1"/>
              <a:t>rocknnull</a:t>
            </a:r>
            <a:r>
              <a:rPr lang="en-US" sz="800" dirty="0"/>
              <a:t>/playing-with-machine-learning-a-practical-example-using-keras-tensorflow-790375cd1abb</a:t>
            </a:r>
          </a:p>
        </p:txBody>
      </p:sp>
      <p:sp>
        <p:nvSpPr>
          <p:cNvPr id="9" name="Ring 8">
            <a:extLst>
              <a:ext uri="{FF2B5EF4-FFF2-40B4-BE49-F238E27FC236}">
                <a16:creationId xmlns:a16="http://schemas.microsoft.com/office/drawing/2014/main" id="{AF492A42-2DAA-BC4E-BBAB-3FB461B010EF}"/>
              </a:ext>
            </a:extLst>
          </p:cNvPr>
          <p:cNvSpPr/>
          <p:nvPr/>
        </p:nvSpPr>
        <p:spPr>
          <a:xfrm>
            <a:off x="2408773" y="279321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ng 12">
            <a:extLst>
              <a:ext uri="{FF2B5EF4-FFF2-40B4-BE49-F238E27FC236}">
                <a16:creationId xmlns:a16="http://schemas.microsoft.com/office/drawing/2014/main" id="{EF16F760-F163-2345-84A6-EB3B612731D9}"/>
              </a:ext>
            </a:extLst>
          </p:cNvPr>
          <p:cNvSpPr/>
          <p:nvPr/>
        </p:nvSpPr>
        <p:spPr>
          <a:xfrm>
            <a:off x="2408773" y="37111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ng 13">
            <a:extLst>
              <a:ext uri="{FF2B5EF4-FFF2-40B4-BE49-F238E27FC236}">
                <a16:creationId xmlns:a16="http://schemas.microsoft.com/office/drawing/2014/main" id="{020BF091-09C3-D64E-87A0-4875B6798335}"/>
              </a:ext>
            </a:extLst>
          </p:cNvPr>
          <p:cNvSpPr/>
          <p:nvPr/>
        </p:nvSpPr>
        <p:spPr>
          <a:xfrm>
            <a:off x="3972976" y="2060380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ng 14">
            <a:extLst>
              <a:ext uri="{FF2B5EF4-FFF2-40B4-BE49-F238E27FC236}">
                <a16:creationId xmlns:a16="http://schemas.microsoft.com/office/drawing/2014/main" id="{C3BC815C-970B-054B-9538-E1FBC3E4FE57}"/>
              </a:ext>
            </a:extLst>
          </p:cNvPr>
          <p:cNvSpPr/>
          <p:nvPr/>
        </p:nvSpPr>
        <p:spPr>
          <a:xfrm>
            <a:off x="398348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ng 15">
            <a:extLst>
              <a:ext uri="{FF2B5EF4-FFF2-40B4-BE49-F238E27FC236}">
                <a16:creationId xmlns:a16="http://schemas.microsoft.com/office/drawing/2014/main" id="{23DB2306-8835-A741-8377-62F7B351B739}"/>
              </a:ext>
            </a:extLst>
          </p:cNvPr>
          <p:cNvSpPr/>
          <p:nvPr/>
        </p:nvSpPr>
        <p:spPr>
          <a:xfrm>
            <a:off x="3976256" y="432010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ng 16">
            <a:extLst>
              <a:ext uri="{FF2B5EF4-FFF2-40B4-BE49-F238E27FC236}">
                <a16:creationId xmlns:a16="http://schemas.microsoft.com/office/drawing/2014/main" id="{3A8943E3-1AE1-7A4B-ACE0-BB47C4EC0343}"/>
              </a:ext>
            </a:extLst>
          </p:cNvPr>
          <p:cNvSpPr/>
          <p:nvPr/>
        </p:nvSpPr>
        <p:spPr>
          <a:xfrm>
            <a:off x="5851996" y="319024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C28E484-9AE9-4C49-BE05-7E38B38DF1E2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flipV="1">
            <a:off x="2877895" y="2294941"/>
            <a:ext cx="1095081" cy="73283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1F484C9-5224-F046-BD22-07AA7A46195A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877895" y="3027775"/>
            <a:ext cx="1105591" cy="39702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05C7CB2-1AEF-2546-BCC6-8713FDFA11B0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877895" y="3027775"/>
            <a:ext cx="1098361" cy="152689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6D7BAFA-190A-744B-BA93-AA4A98FF8C0B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2877895" y="2460801"/>
            <a:ext cx="1163782" cy="148490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285061-4528-4F4D-9F78-A49690A9AFA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877895" y="3424803"/>
            <a:ext cx="1105591" cy="52090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B1C9768-FF58-DE47-8F8A-B3E99E6CB7D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2877895" y="3945703"/>
            <a:ext cx="1098361" cy="6089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0816216-8A4B-3942-AE7C-00B5AE56EFB9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4442098" y="2294941"/>
            <a:ext cx="140989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F5489B9-3288-434D-A0AB-F557ECD942E8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4452608" y="3424803"/>
            <a:ext cx="1399388" cy="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5E5CE32-1265-7D49-989B-4A424B19316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4445378" y="3424803"/>
            <a:ext cx="1406618" cy="112986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ahmen 26">
            <a:extLst>
              <a:ext uri="{FF2B5EF4-FFF2-40B4-BE49-F238E27FC236}">
                <a16:creationId xmlns:a16="http://schemas.microsoft.com/office/drawing/2014/main" id="{852B4A97-3AC9-5841-A5C0-6E1C97DA81FF}"/>
              </a:ext>
            </a:extLst>
          </p:cNvPr>
          <p:cNvSpPr/>
          <p:nvPr/>
        </p:nvSpPr>
        <p:spPr>
          <a:xfrm>
            <a:off x="3685338" y="1821759"/>
            <a:ext cx="3130742" cy="3168352"/>
          </a:xfrm>
          <a:prstGeom prst="frame">
            <a:avLst>
              <a:gd name="adj1" fmla="val 2647"/>
            </a:avLst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B69896C-1FAE-634E-B5FB-C1DF10AAAFC7}"/>
              </a:ext>
            </a:extLst>
          </p:cNvPr>
          <p:cNvSpPr txBox="1"/>
          <p:nvPr/>
        </p:nvSpPr>
        <p:spPr>
          <a:xfrm>
            <a:off x="4142477" y="5127958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64 Nodes, 2 Hidden Layers,</a:t>
            </a:r>
            <a:b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Activation Function: </a:t>
            </a:r>
            <a:r>
              <a:rPr lang="en-US" sz="16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ReLU</a:t>
            </a:r>
            <a:endParaRPr lang="en-US" sz="16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1417906-4E72-6B40-AB8F-D2E56810BB81}"/>
              </a:ext>
            </a:extLst>
          </p:cNvPr>
          <p:cNvSpPr txBox="1"/>
          <p:nvPr/>
        </p:nvSpPr>
        <p:spPr>
          <a:xfrm>
            <a:off x="2399725" y="2862597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B20792-3EDA-6F40-8622-26408E13CF2E}"/>
              </a:ext>
            </a:extLst>
          </p:cNvPr>
          <p:cNvSpPr txBox="1"/>
          <p:nvPr/>
        </p:nvSpPr>
        <p:spPr>
          <a:xfrm>
            <a:off x="2394470" y="380327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120EDF6-1BF6-044A-AD2F-61106CC984FF}"/>
              </a:ext>
            </a:extLst>
          </p:cNvPr>
          <p:cNvSpPr txBox="1"/>
          <p:nvPr/>
        </p:nvSpPr>
        <p:spPr>
          <a:xfrm>
            <a:off x="3950185" y="212753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8D6EC02-44F0-D049-99A5-66C8968982FF}"/>
              </a:ext>
            </a:extLst>
          </p:cNvPr>
          <p:cNvSpPr txBox="1"/>
          <p:nvPr/>
        </p:nvSpPr>
        <p:spPr>
          <a:xfrm>
            <a:off x="3976461" y="327316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AE28B2-ABED-EF4F-9435-3834339B1946}"/>
              </a:ext>
            </a:extLst>
          </p:cNvPr>
          <p:cNvSpPr txBox="1"/>
          <p:nvPr/>
        </p:nvSpPr>
        <p:spPr>
          <a:xfrm>
            <a:off x="3939674" y="440302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9D0C51-7A0A-1C4F-90FF-BBBA5D3E57A6}"/>
              </a:ext>
            </a:extLst>
          </p:cNvPr>
          <p:cNvSpPr txBox="1"/>
          <p:nvPr/>
        </p:nvSpPr>
        <p:spPr>
          <a:xfrm>
            <a:off x="5826280" y="327841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1" name="Ring 40">
            <a:extLst>
              <a:ext uri="{FF2B5EF4-FFF2-40B4-BE49-F238E27FC236}">
                <a16:creationId xmlns:a16="http://schemas.microsoft.com/office/drawing/2014/main" id="{2DB9E904-AF78-F446-A6D5-A2DE33BBC716}"/>
              </a:ext>
            </a:extLst>
          </p:cNvPr>
          <p:cNvSpPr/>
          <p:nvPr/>
        </p:nvSpPr>
        <p:spPr>
          <a:xfrm>
            <a:off x="5833684" y="4009959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EB2D0A-8E59-294B-981F-9E50F02793FA}"/>
              </a:ext>
            </a:extLst>
          </p:cNvPr>
          <p:cNvSpPr txBox="1"/>
          <p:nvPr/>
        </p:nvSpPr>
        <p:spPr>
          <a:xfrm>
            <a:off x="5807968" y="4098135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3" name="Ring 42">
            <a:extLst>
              <a:ext uri="{FF2B5EF4-FFF2-40B4-BE49-F238E27FC236}">
                <a16:creationId xmlns:a16="http://schemas.microsoft.com/office/drawing/2014/main" id="{F0B627E1-0B45-4C40-9ABB-6541C6322A3D}"/>
              </a:ext>
            </a:extLst>
          </p:cNvPr>
          <p:cNvSpPr/>
          <p:nvPr/>
        </p:nvSpPr>
        <p:spPr>
          <a:xfrm>
            <a:off x="5857337" y="2334654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1FC5A7C-2B75-2943-B7D8-53473EC0767D}"/>
              </a:ext>
            </a:extLst>
          </p:cNvPr>
          <p:cNvSpPr txBox="1"/>
          <p:nvPr/>
        </p:nvSpPr>
        <p:spPr>
          <a:xfrm>
            <a:off x="5831621" y="242283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20E6341-AE65-FF47-810F-7ADB9184C40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401212" y="2576719"/>
            <a:ext cx="1430409" cy="84808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184F661-4AC7-4848-904E-094D034911E8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4512185" y="3427049"/>
            <a:ext cx="1295783" cy="824975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134509E9-10C2-FB40-81BF-C841D3B7441A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4485909" y="2281421"/>
            <a:ext cx="1322059" cy="19706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ng 50">
            <a:extLst>
              <a:ext uri="{FF2B5EF4-FFF2-40B4-BE49-F238E27FC236}">
                <a16:creationId xmlns:a16="http://schemas.microsoft.com/office/drawing/2014/main" id="{BE38CC1A-87F9-3D44-AC9D-91A936754FAB}"/>
              </a:ext>
            </a:extLst>
          </p:cNvPr>
          <p:cNvSpPr/>
          <p:nvPr/>
        </p:nvSpPr>
        <p:spPr>
          <a:xfrm>
            <a:off x="7824192" y="1425806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98179C5-726B-0A43-A6BA-77D8510ECD7B}"/>
              </a:ext>
            </a:extLst>
          </p:cNvPr>
          <p:cNvSpPr txBox="1"/>
          <p:nvPr/>
        </p:nvSpPr>
        <p:spPr>
          <a:xfrm>
            <a:off x="7798476" y="1513982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3" name="Ring 52">
            <a:extLst>
              <a:ext uri="{FF2B5EF4-FFF2-40B4-BE49-F238E27FC236}">
                <a16:creationId xmlns:a16="http://schemas.microsoft.com/office/drawing/2014/main" id="{1058FD79-9251-DA4D-B837-97B2AA420647}"/>
              </a:ext>
            </a:extLst>
          </p:cNvPr>
          <p:cNvSpPr/>
          <p:nvPr/>
        </p:nvSpPr>
        <p:spPr>
          <a:xfrm>
            <a:off x="7818682" y="2279953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6E151B6-1EAE-B044-A21A-4C1CFD1C7BD5}"/>
              </a:ext>
            </a:extLst>
          </p:cNvPr>
          <p:cNvSpPr txBox="1"/>
          <p:nvPr/>
        </p:nvSpPr>
        <p:spPr>
          <a:xfrm>
            <a:off x="7792966" y="2368129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Ring 54">
            <a:extLst>
              <a:ext uri="{FF2B5EF4-FFF2-40B4-BE49-F238E27FC236}">
                <a16:creationId xmlns:a16="http://schemas.microsoft.com/office/drawing/2014/main" id="{29F68A9C-334E-7B49-A6F8-63A48FC5500A}"/>
              </a:ext>
            </a:extLst>
          </p:cNvPr>
          <p:cNvSpPr/>
          <p:nvPr/>
        </p:nvSpPr>
        <p:spPr>
          <a:xfrm>
            <a:off x="7847284" y="3149107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8B36548-B4E0-F446-93A0-BFD6E452104E}"/>
              </a:ext>
            </a:extLst>
          </p:cNvPr>
          <p:cNvSpPr txBox="1"/>
          <p:nvPr/>
        </p:nvSpPr>
        <p:spPr>
          <a:xfrm>
            <a:off x="7821568" y="323728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Ring 56">
            <a:extLst>
              <a:ext uri="{FF2B5EF4-FFF2-40B4-BE49-F238E27FC236}">
                <a16:creationId xmlns:a16="http://schemas.microsoft.com/office/drawing/2014/main" id="{43CFF3B6-CCE4-1A40-868E-7638FC636C13}"/>
              </a:ext>
            </a:extLst>
          </p:cNvPr>
          <p:cNvSpPr/>
          <p:nvPr/>
        </p:nvSpPr>
        <p:spPr>
          <a:xfrm>
            <a:off x="7834122" y="4447122"/>
            <a:ext cx="469122" cy="469122"/>
          </a:xfrm>
          <a:prstGeom prst="donut">
            <a:avLst>
              <a:gd name="adj" fmla="val 6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82FF3F9-C14E-644F-87FD-A9A489C3C226}"/>
              </a:ext>
            </a:extLst>
          </p:cNvPr>
          <p:cNvSpPr txBox="1"/>
          <p:nvPr/>
        </p:nvSpPr>
        <p:spPr>
          <a:xfrm>
            <a:off x="7808406" y="4535298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Node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5442D6FF-9AF3-C34C-9404-E492AB06792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321118" y="1667871"/>
            <a:ext cx="1477358" cy="169027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5692C8B0-3105-9F4F-81A9-6E27582409AE}"/>
              </a:ext>
            </a:extLst>
          </p:cNvPr>
          <p:cNvCxnSpPr>
            <a:cxnSpLocks/>
            <a:stCxn id="34" idx="3"/>
            <a:endCxn id="54" idx="1"/>
          </p:cNvCxnSpPr>
          <p:nvPr/>
        </p:nvCxnSpPr>
        <p:spPr>
          <a:xfrm flipV="1">
            <a:off x="6362004" y="2522018"/>
            <a:ext cx="1430962" cy="910289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E0A84FB6-3C1D-EB47-85F0-5D7EB9A9E9E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362004" y="3376167"/>
            <a:ext cx="1471848" cy="5614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2842BD74-969A-C84B-B8CB-247912B91F5A}"/>
              </a:ext>
            </a:extLst>
          </p:cNvPr>
          <p:cNvCxnSpPr>
            <a:cxnSpLocks/>
            <a:stCxn id="34" idx="3"/>
            <a:endCxn id="58" idx="1"/>
          </p:cNvCxnSpPr>
          <p:nvPr/>
        </p:nvCxnSpPr>
        <p:spPr>
          <a:xfrm>
            <a:off x="6362004" y="3432307"/>
            <a:ext cx="1446402" cy="1256880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B3E7F68-82BC-114C-9F39-BD9CF02B769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343692" y="4252024"/>
            <a:ext cx="1464714" cy="493303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4D94E29B-9852-724A-83FA-631932420A25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 flipV="1">
            <a:off x="6343692" y="3391172"/>
            <a:ext cx="1477876" cy="860852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CE69578-E817-9246-B5DF-D2D9C213538D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343692" y="2530320"/>
            <a:ext cx="1477876" cy="172170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097309E-F97A-7E48-B9DB-3F3DC08A3286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6343692" y="1669468"/>
            <a:ext cx="1477876" cy="2582556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C4DD7FBD-AE4C-6043-B5E0-5B879E9A2ABD}"/>
              </a:ext>
            </a:extLst>
          </p:cNvPr>
          <p:cNvCxnSpPr>
            <a:cxnSpLocks/>
            <a:stCxn id="44" idx="3"/>
            <a:endCxn id="52" idx="1"/>
          </p:cNvCxnSpPr>
          <p:nvPr/>
        </p:nvCxnSpPr>
        <p:spPr>
          <a:xfrm flipV="1">
            <a:off x="6367345" y="1667871"/>
            <a:ext cx="1431131" cy="908848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CE7CB7AD-9830-DA42-B662-596AF70E503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390998" y="2522018"/>
            <a:ext cx="1401968" cy="53104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BA600EFB-1496-EC4F-8608-78EB2234AA31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6402890" y="2604946"/>
            <a:ext cx="1405516" cy="2084241"/>
          </a:xfrm>
          <a:prstGeom prst="straightConnector1">
            <a:avLst/>
          </a:prstGeom>
          <a:ln w="3810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574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833</Words>
  <Application>Microsoft Macintosh PowerPoint</Application>
  <PresentationFormat>Breitbild</PresentationFormat>
  <Paragraphs>178</Paragraphs>
  <Slides>20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38</cp:revision>
  <dcterms:created xsi:type="dcterms:W3CDTF">2019-12-26T20:10:50Z</dcterms:created>
  <dcterms:modified xsi:type="dcterms:W3CDTF">2020-05-19T12:53:26Z</dcterms:modified>
</cp:coreProperties>
</file>